
<file path=[Content_Types].xml><?xml version="1.0" encoding="utf-8"?>
<Types xmlns="http://schemas.openxmlformats.org/package/2006/content-types">
  <Default Extension="emf" ContentType="image/x-emf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</p:sldMasterIdLst>
  <p:notesMasterIdLst>
    <p:notesMasterId r:id="rId31"/>
  </p:notesMasterIdLst>
  <p:sldIdLst>
    <p:sldId id="256" r:id="rId2"/>
    <p:sldId id="272" r:id="rId3"/>
    <p:sldId id="340" r:id="rId4"/>
    <p:sldId id="338" r:id="rId5"/>
    <p:sldId id="320" r:id="rId6"/>
    <p:sldId id="334" r:id="rId7"/>
    <p:sldId id="293" r:id="rId8"/>
    <p:sldId id="260" r:id="rId9"/>
    <p:sldId id="309" r:id="rId10"/>
    <p:sldId id="325" r:id="rId11"/>
    <p:sldId id="323" r:id="rId12"/>
    <p:sldId id="335" r:id="rId13"/>
    <p:sldId id="324" r:id="rId14"/>
    <p:sldId id="307" r:id="rId15"/>
    <p:sldId id="305" r:id="rId16"/>
    <p:sldId id="322" r:id="rId17"/>
    <p:sldId id="328" r:id="rId18"/>
    <p:sldId id="346" r:id="rId19"/>
    <p:sldId id="345" r:id="rId20"/>
    <p:sldId id="331" r:id="rId21"/>
    <p:sldId id="347" r:id="rId22"/>
    <p:sldId id="342" r:id="rId23"/>
    <p:sldId id="333" r:id="rId24"/>
    <p:sldId id="330" r:id="rId25"/>
    <p:sldId id="332" r:id="rId26"/>
    <p:sldId id="327" r:id="rId27"/>
    <p:sldId id="339" r:id="rId28"/>
    <p:sldId id="326" r:id="rId29"/>
    <p:sldId id="341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mes J Murray" initials="JJM" lastIdx="1" clrIdx="0">
    <p:extLst>
      <p:ext uri="{19B8F6BF-5375-455C-9EA6-DF929625EA0E}">
        <p15:presenceInfo xmlns:p15="http://schemas.microsoft.com/office/powerpoint/2012/main" userId="James J Murra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6DCB0"/>
    <a:srgbClr val="AACFA5"/>
    <a:srgbClr val="5D8C3B"/>
    <a:srgbClr val="DFEDDD"/>
    <a:srgbClr val="ABC9AC"/>
    <a:srgbClr val="99FF66"/>
    <a:srgbClr val="E0E296"/>
    <a:srgbClr val="18C61C"/>
    <a:srgbClr val="E5E5E5"/>
    <a:srgbClr val="E7E8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436" autoAdjust="0"/>
    <p:restoredTop sz="96272" autoAdjust="0"/>
  </p:normalViewPr>
  <p:slideViewPr>
    <p:cSldViewPr snapToGrid="0" snapToObjects="1">
      <p:cViewPr varScale="1">
        <p:scale>
          <a:sx n="126" d="100"/>
          <a:sy n="126" d="100"/>
        </p:scale>
        <p:origin x="1576" y="20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FA00C-7CD4-4E83-9588-809393050DE8}" type="datetimeFigureOut">
              <a:rPr lang="en-US" smtClean="0"/>
              <a:t>1/19/20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F7350-8B16-47C9-9CA1-63AAAACE878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004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F7350-8B16-47C9-9CA1-63AAAACE878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569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F7350-8B16-47C9-9CA1-63AAAACE878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717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F7350-8B16-47C9-9CA1-63AAAACE878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057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9F7350-8B16-47C9-9CA1-63AAAACE878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605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40136-BC44-4FC0-81A5-BDA4ECFC939B}" type="datetime1">
              <a:rPr lang="en-US" smtClean="0"/>
              <a:t>1/19/20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GMU Team ASSETT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E39-4156-F74F-A266-289F9D7958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478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A20A8-B7AE-4A06-B66B-312DE5A0EBDB}" type="datetime1">
              <a:rPr lang="en-US" smtClean="0"/>
              <a:t>1/19/20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GMU Team ASSETT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E39-4156-F74F-A266-289F9D7958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541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C217-10A7-4D45-8792-DD54B152FCEA}" type="datetime1">
              <a:rPr lang="en-US" smtClean="0"/>
              <a:t>1/19/20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GMU Team ASSETT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E39-4156-F74F-A266-289F9D7958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014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8B420-3C12-4EA6-AA36-F94068FD9229}" type="datetime1">
              <a:rPr lang="en-US" smtClean="0"/>
              <a:t>1/19/20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GMU Team ASSETT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E39-4156-F74F-A266-289F9D7958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93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E3A0-4B1E-4F15-B608-D7B5F7668051}" type="datetime1">
              <a:rPr lang="en-US" smtClean="0"/>
              <a:t>1/19/20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GMU Team ASSETT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E39-4156-F74F-A266-289F9D7958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085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E9AB1-E3C3-40F0-B120-6A10935A0BEA}" type="datetime1">
              <a:rPr lang="en-US" smtClean="0"/>
              <a:t>1/19/20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GMU Team ASSETT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E39-4156-F74F-A266-289F9D7958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728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48CA3-DED3-430F-8A43-A81785FE885F}" type="datetime1">
              <a:rPr lang="en-US" smtClean="0"/>
              <a:t>1/19/20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GMU Team ASSETT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E39-4156-F74F-A266-289F9D7958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648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F7E6D-31DF-40E6-A4E2-49D41EACD4C1}" type="datetime1">
              <a:rPr lang="en-US" smtClean="0"/>
              <a:t>1/19/20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GMU Team ASSETT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E39-4156-F74F-A266-289F9D7958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211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70B45-2031-4955-BCC1-9C19CADB649C}" type="datetime1">
              <a:rPr lang="en-US" smtClean="0"/>
              <a:t>1/19/20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GMU Team ASSETT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E39-4156-F74F-A266-289F9D7958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020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EF5C0-D43A-40C7-85FD-B7F3C07DCC12}" type="datetime1">
              <a:rPr lang="en-US" smtClean="0"/>
              <a:t>1/19/20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GMU Team ASSETT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E39-4156-F74F-A266-289F9D7958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909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A1146-7C25-4501-8B97-7FA720EFE605}" type="datetime1">
              <a:rPr lang="en-US" smtClean="0"/>
              <a:t>1/19/20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GMU Team ASSETT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E39-4156-F74F-A266-289F9D7958A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430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EED22-A60F-4CF5-A8CA-28B4D0457628}" type="datetime1">
              <a:rPr lang="en-US" smtClean="0"/>
              <a:t>1/19/20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GMU Team ASSETT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9206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Page </a:t>
            </a:r>
            <a:fld id="{2CCD6E39-4156-F74F-A266-289F9D7958A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542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3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.sv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sv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7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3.svg"/><Relationship Id="rId7" Type="http://schemas.openxmlformats.org/officeDocument/2006/relationships/image" Target="../media/image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7.wdp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openxmlformats.org/officeDocument/2006/relationships/image" Target="../media/image42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46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sv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7" Type="http://schemas.openxmlformats.org/officeDocument/2006/relationships/image" Target="../media/image5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13" Type="http://schemas.openxmlformats.org/officeDocument/2006/relationships/image" Target="../media/image18.png"/><Relationship Id="rId18" Type="http://schemas.openxmlformats.org/officeDocument/2006/relationships/image" Target="../media/image23.sv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1.sv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svg"/><Relationship Id="rId4" Type="http://schemas.openxmlformats.org/officeDocument/2006/relationships/image" Target="../media/image3.svg"/><Relationship Id="rId9" Type="http://schemas.openxmlformats.org/officeDocument/2006/relationships/image" Target="../media/image14.png"/><Relationship Id="rId14" Type="http://schemas.openxmlformats.org/officeDocument/2006/relationships/image" Target="../media/image19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25.png"/><Relationship Id="rId4" Type="http://schemas.microsoft.com/office/2007/relationships/hdphoto" Target="../media/hdphoto5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32280C1-ABAF-4E31-86AF-DB95E32AFE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5327" r="4303" b="9928"/>
          <a:stretch/>
        </p:blipFill>
        <p:spPr>
          <a:xfrm rot="5400000">
            <a:off x="2942120" y="-2391877"/>
            <a:ext cx="6307759" cy="12192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B9C77CA-E631-48EF-AD0B-3111D6A29E3E}"/>
              </a:ext>
            </a:extLst>
          </p:cNvPr>
          <p:cNvSpPr/>
          <p:nvPr/>
        </p:nvSpPr>
        <p:spPr>
          <a:xfrm>
            <a:off x="0" y="-1216"/>
            <a:ext cx="12192000" cy="1760572"/>
          </a:xfrm>
          <a:prstGeom prst="rect">
            <a:avLst/>
          </a:prstGeom>
          <a:solidFill>
            <a:srgbClr val="4C7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" y="-45129"/>
            <a:ext cx="6225988" cy="1599402"/>
          </a:xfrm>
          <a:effectLst>
            <a:outerShdw blurRad="50800" dist="63500" dir="2700000" algn="tl" rotWithShape="0">
              <a:prstClr val="black">
                <a:alpha val="47000"/>
              </a:prstClr>
            </a:outerShdw>
          </a:effectLst>
        </p:spPr>
        <p:txBody>
          <a:bodyPr anchor="ctr">
            <a:normAutofit fontScale="90000"/>
          </a:bodyPr>
          <a:lstStyle/>
          <a:p>
            <a:pPr algn="l"/>
            <a:r>
              <a:rPr lang="en-US" sz="1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604020202020204" pitchFamily="34" charset="0"/>
              </a:rPr>
              <a:t>ASSETT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DAECA03-E348-4081-A6C1-DC0BE88CF737}"/>
              </a:ext>
            </a:extLst>
          </p:cNvPr>
          <p:cNvSpPr txBox="1">
            <a:spLocks/>
          </p:cNvSpPr>
          <p:nvPr/>
        </p:nvSpPr>
        <p:spPr>
          <a:xfrm>
            <a:off x="1541933" y="911085"/>
            <a:ext cx="5432611" cy="912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1500" dirty="0">
              <a:latin typeface="Arial Nova Light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E5618E8-90C9-4FD7-B423-224774291037}"/>
              </a:ext>
            </a:extLst>
          </p:cNvPr>
          <p:cNvSpPr txBox="1">
            <a:spLocks/>
          </p:cNvSpPr>
          <p:nvPr/>
        </p:nvSpPr>
        <p:spPr>
          <a:xfrm>
            <a:off x="6700603" y="5987834"/>
            <a:ext cx="5482157" cy="7823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dirty="0">
                <a:solidFill>
                  <a:schemeClr val="bg1"/>
                </a:solidFill>
                <a:latin typeface="Arial Nova Light" panose="020B0604020202020204" pitchFamily="34" charset="0"/>
              </a:rPr>
              <a:t>GMU | DAEN 690 | Fall 2019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A80AE7B-CDF9-4B6C-B2D8-07245F304111}"/>
              </a:ext>
            </a:extLst>
          </p:cNvPr>
          <p:cNvSpPr txBox="1">
            <a:spLocks/>
          </p:cNvSpPr>
          <p:nvPr/>
        </p:nvSpPr>
        <p:spPr>
          <a:xfrm>
            <a:off x="5047130" y="5154377"/>
            <a:ext cx="6225988" cy="18245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1500" dirty="0">
              <a:latin typeface="Arial Nova Light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D38A2E-3DBE-47D1-B0AD-38244B9B6643}"/>
              </a:ext>
            </a:extLst>
          </p:cNvPr>
          <p:cNvSpPr txBox="1"/>
          <p:nvPr/>
        </p:nvSpPr>
        <p:spPr>
          <a:xfrm>
            <a:off x="7021267" y="6507760"/>
            <a:ext cx="5161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Arial Nova Light" panose="020B0304020202020204" pitchFamily="34" charset="0"/>
              </a:rPr>
              <a:t>G. Chalamala | M. Esguerra | M. Lepe | J. Murray 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D176A0-79FB-49DA-BFF4-85AA08FF46F0}"/>
              </a:ext>
            </a:extLst>
          </p:cNvPr>
          <p:cNvSpPr txBox="1">
            <a:spLocks/>
          </p:cNvSpPr>
          <p:nvPr/>
        </p:nvSpPr>
        <p:spPr>
          <a:xfrm>
            <a:off x="-2" y="1110612"/>
            <a:ext cx="9229232" cy="7823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solidFill>
                  <a:schemeClr val="bg2">
                    <a:lumMod val="10000"/>
                  </a:schemeClr>
                </a:solidFill>
                <a:latin typeface="Arial Nova Light" panose="020B0604020202020204" pitchFamily="34" charset="0"/>
              </a:rPr>
              <a:t>Traffic Management Modeling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GMU Team ASSETT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E39-4156-F74F-A266-289F9D7958A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423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8342C2-8296-46A4-8976-7102A54773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230" y="930570"/>
            <a:ext cx="4171669" cy="5557947"/>
          </a:xfrm>
          <a:prstGeom prst="rect">
            <a:avLst/>
          </a:prstGeom>
        </p:spPr>
      </p:pic>
      <p:pic>
        <p:nvPicPr>
          <p:cNvPr id="15" name="Graphic 14" descr="Traffic light">
            <a:extLst>
              <a:ext uri="{FF2B5EF4-FFF2-40B4-BE49-F238E27FC236}">
                <a16:creationId xmlns:a16="http://schemas.microsoft.com/office/drawing/2014/main" id="{DFB8616E-C339-4A8E-A5A3-BC82535F28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52062E-C498-4048-AEE6-D8D69F8454A6}"/>
              </a:ext>
            </a:extLst>
          </p:cNvPr>
          <p:cNvSpPr txBox="1"/>
          <p:nvPr/>
        </p:nvSpPr>
        <p:spPr>
          <a:xfrm>
            <a:off x="5607914" y="2250109"/>
            <a:ext cx="6184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 Nova" panose="020B0504020202020204" pitchFamily="34" charset="0"/>
              </a:rPr>
              <a:t>Identify Surrounding Area and Bounding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85E282-D04E-4836-A48C-8E272AC4994C}"/>
              </a:ext>
            </a:extLst>
          </p:cNvPr>
          <p:cNvSpPr txBox="1"/>
          <p:nvPr/>
        </p:nvSpPr>
        <p:spPr>
          <a:xfrm>
            <a:off x="5418611" y="2838065"/>
            <a:ext cx="65840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 panose="020B0504020202020204" pitchFamily="34" charset="0"/>
              </a:rPr>
              <a:t>Prince William County Population: 468,011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 panose="020B0504020202020204" pitchFamily="34" charset="0"/>
              </a:rPr>
              <a:t>Population per square mile: 202.6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 panose="020B0504020202020204" pitchFamily="34" charset="0"/>
              </a:rPr>
              <a:t>Population of 5,672.8 in the area of interest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 panose="020B0504020202020204" pitchFamily="34" charset="0"/>
              </a:rPr>
              <a:t>Around 3,270 vehicles in the area of interest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 panose="020B0504020202020204" pitchFamily="34" charset="0"/>
              </a:rPr>
              <a:t>Average Commute time of 39 minutes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754614-98B9-4405-A32E-937B9F21B50F}"/>
              </a:ext>
            </a:extLst>
          </p:cNvPr>
          <p:cNvSpPr txBox="1"/>
          <p:nvPr/>
        </p:nvSpPr>
        <p:spPr>
          <a:xfrm>
            <a:off x="5364888" y="1805256"/>
            <a:ext cx="5466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 Nova" panose="020B0504020202020204" pitchFamily="34" charset="0"/>
              </a:rPr>
              <a:t>VDOT Exploratory Research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DF31F6-E427-4C1D-80DF-E8457DAD8CE1}"/>
              </a:ext>
            </a:extLst>
          </p:cNvPr>
          <p:cNvSpPr txBox="1"/>
          <p:nvPr/>
        </p:nvSpPr>
        <p:spPr>
          <a:xfrm>
            <a:off x="-9245" y="6375700"/>
            <a:ext cx="1099382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Arial Nova" panose="020B0504020202020204" pitchFamily="34" charset="0"/>
              </a:rPr>
              <a:t>Data Source: (2016) Virginia Department of Transportation. Vehicle type by highway in 2016. http://www.virginiadot.org/info/resources/Traffic_2016/AADT_PrimaryInterstate_2016.pdf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4FFB4FB-3DB2-424A-BC76-4CB3C7EDEBDB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94D47E6-25A3-4F3F-B876-068041910545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78A7ECD-FF21-4ACA-BD64-9CFCB4CEFA9C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210C1E8-BFE6-4F77-9C3F-249E678B5BB9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50" b="1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1730DBA-0154-4AB5-9E43-ABFA0DE6B27F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1208D04-ACAD-4D13-BBB5-889C40540438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7CD7489-A258-40F4-B129-3651B9DFD30D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AD13B141-9B1A-4879-A377-9EA192CF678F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3698D6F3-0C21-46D8-A15E-8CE21EB6650A}"/>
              </a:ext>
            </a:extLst>
          </p:cNvPr>
          <p:cNvSpPr txBox="1"/>
          <p:nvPr/>
        </p:nvSpPr>
        <p:spPr>
          <a:xfrm>
            <a:off x="0" y="-55433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ova Light" panose="020B0304020202020204" pitchFamily="34" charset="0"/>
              </a:rPr>
              <a:t>Data Exploration and Foundation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ova Light" panose="020B0304020202020204" pitchFamily="34" charset="0"/>
              <a:ea typeface="+mj-ea"/>
              <a:cs typeface="+mj-cs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471AE28-84E0-4227-B7F7-F29082EAB8AF}"/>
              </a:ext>
            </a:extLst>
          </p:cNvPr>
          <p:cNvCxnSpPr>
            <a:cxnSpLocks/>
          </p:cNvCxnSpPr>
          <p:nvPr/>
        </p:nvCxnSpPr>
        <p:spPr>
          <a:xfrm>
            <a:off x="298749" y="618846"/>
            <a:ext cx="112945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B74D51C-8667-4152-A7DE-DCE147F2DD8F}"/>
              </a:ext>
            </a:extLst>
          </p:cNvPr>
          <p:cNvCxnSpPr>
            <a:cxnSpLocks/>
          </p:cNvCxnSpPr>
          <p:nvPr/>
        </p:nvCxnSpPr>
        <p:spPr>
          <a:xfrm>
            <a:off x="10796966" y="614490"/>
            <a:ext cx="112945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C5199778-3F89-4F6D-8189-33BFAF0C7F8C}"/>
              </a:ext>
            </a:extLst>
          </p:cNvPr>
          <p:cNvSpPr txBox="1"/>
          <p:nvPr/>
        </p:nvSpPr>
        <p:spPr>
          <a:xfrm>
            <a:off x="10165080" y="6506873"/>
            <a:ext cx="1879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9 | ASSETT  </a:t>
            </a:r>
          </a:p>
        </p:txBody>
      </p:sp>
    </p:spTree>
    <p:extLst>
      <p:ext uri="{BB962C8B-B14F-4D97-AF65-F5344CB8AC3E}">
        <p14:creationId xmlns:p14="http://schemas.microsoft.com/office/powerpoint/2010/main" val="1442119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E810B52F-A47E-4C55-AAD4-E1CC6EC4FBF1}"/>
              </a:ext>
            </a:extLst>
          </p:cNvPr>
          <p:cNvSpPr txBox="1"/>
          <p:nvPr/>
        </p:nvSpPr>
        <p:spPr>
          <a:xfrm>
            <a:off x="0" y="165952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Analytics and Modeling</a:t>
            </a:r>
          </a:p>
        </p:txBody>
      </p:sp>
      <p:pic>
        <p:nvPicPr>
          <p:cNvPr id="22" name="Graphic 21" descr="Traffic light">
            <a:extLst>
              <a:ext uri="{FF2B5EF4-FFF2-40B4-BE49-F238E27FC236}">
                <a16:creationId xmlns:a16="http://schemas.microsoft.com/office/drawing/2014/main" id="{1B147926-43EB-4FCB-BA50-0DA903EA07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4E51803-5F09-4E18-A62A-866A3C60FF76}"/>
              </a:ext>
            </a:extLst>
          </p:cNvPr>
          <p:cNvCxnSpPr>
            <a:cxnSpLocks/>
          </p:cNvCxnSpPr>
          <p:nvPr/>
        </p:nvCxnSpPr>
        <p:spPr>
          <a:xfrm>
            <a:off x="197614" y="720446"/>
            <a:ext cx="10676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059422C-DE4A-40FB-AE0E-4484509803DD}"/>
              </a:ext>
            </a:extLst>
          </p:cNvPr>
          <p:cNvSpPr txBox="1"/>
          <p:nvPr/>
        </p:nvSpPr>
        <p:spPr>
          <a:xfrm>
            <a:off x="4566672" y="1442400"/>
            <a:ext cx="62647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rial Nova Light" panose="020B0304020202020204"/>
              </a:rPr>
              <a:t>Programs and Tools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48AB40-1E12-4FFF-BC0D-2D32DAFED2BF}"/>
              </a:ext>
            </a:extLst>
          </p:cNvPr>
          <p:cNvSpPr txBox="1"/>
          <p:nvPr/>
        </p:nvSpPr>
        <p:spPr>
          <a:xfrm>
            <a:off x="4706563" y="1983398"/>
            <a:ext cx="703349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Arial Nov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/>
              </a:rPr>
              <a:t>Open Street Map</a:t>
            </a:r>
          </a:p>
          <a:p>
            <a:pPr lvl="2"/>
            <a:r>
              <a:rPr lang="en-US" sz="2400" dirty="0">
                <a:latin typeface="Arial Nova"/>
              </a:rPr>
              <a:t>– Open Source World Map</a:t>
            </a:r>
          </a:p>
          <a:p>
            <a:pPr lvl="2"/>
            <a:endParaRPr lang="en-US" sz="1100" dirty="0">
              <a:latin typeface="Arial Nov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/>
              </a:rPr>
              <a:t>Simulation of Urban Mobility (SUMO)</a:t>
            </a:r>
          </a:p>
          <a:p>
            <a:pPr lvl="2"/>
            <a:r>
              <a:rPr lang="en-US" sz="2400" dirty="0">
                <a:latin typeface="Arial Nova"/>
              </a:rPr>
              <a:t>– Open Source Traffic Simulation Package</a:t>
            </a:r>
          </a:p>
          <a:p>
            <a:pPr lvl="2"/>
            <a:endParaRPr lang="en-US" sz="1100" dirty="0">
              <a:latin typeface="Arial Nov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/>
              </a:rPr>
              <a:t>NetEdit –  Add-on Package for SUMO</a:t>
            </a:r>
          </a:p>
          <a:p>
            <a:pPr lvl="2"/>
            <a:r>
              <a:rPr lang="en-US" sz="2400" dirty="0">
                <a:latin typeface="Arial Nova"/>
              </a:rPr>
              <a:t>– Visual Network Editor</a:t>
            </a:r>
          </a:p>
          <a:p>
            <a:pPr lvl="2"/>
            <a:endParaRPr lang="en-US" sz="1100" dirty="0">
              <a:latin typeface="Arial Nov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/>
              </a:rPr>
              <a:t>Excel</a:t>
            </a:r>
          </a:p>
          <a:p>
            <a:pPr lvl="2"/>
            <a:r>
              <a:rPr lang="en-US" sz="2400" dirty="0">
                <a:latin typeface="Arial Nova"/>
              </a:rPr>
              <a:t>– Data Exploration and Visualization</a:t>
            </a:r>
          </a:p>
          <a:p>
            <a:endParaRPr lang="en-US" sz="2400" dirty="0">
              <a:latin typeface="Arial Nova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C160BD9-56A4-44C4-B41A-149EE88C8F2B}"/>
              </a:ext>
            </a:extLst>
          </p:cNvPr>
          <p:cNvCxnSpPr>
            <a:cxnSpLocks/>
          </p:cNvCxnSpPr>
          <p:nvPr/>
        </p:nvCxnSpPr>
        <p:spPr>
          <a:xfrm>
            <a:off x="10940078" y="723984"/>
            <a:ext cx="10676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122" name="Picture 2" descr="Related image">
            <a:extLst>
              <a:ext uri="{FF2B5EF4-FFF2-40B4-BE49-F238E27FC236}">
                <a16:creationId xmlns:a16="http://schemas.microsoft.com/office/drawing/2014/main" id="{24A87EB4-F28F-43C3-92F5-591611791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39" y="1783090"/>
            <a:ext cx="4120085" cy="413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D87591AC-B87C-4D4C-949A-67229083D804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C843DAC-814F-4E14-BFC5-15A740F298C6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5EDE086-4494-4528-95D9-A419DB90DB9D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79EE993-DD1D-4C63-AE71-84C93E7B70B0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69D2794-2AD9-4FCB-AF6B-B42F754A579B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5F6A9D46-1D89-4F12-AE4A-0923C3BEF9E6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4A12AFE-86C5-4909-8C3C-BFC4F8F94D66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F88C7AD-430C-4228-BFDA-596141D9C610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9BB98353-029D-4A45-91AF-2B15566D4679}"/>
              </a:ext>
            </a:extLst>
          </p:cNvPr>
          <p:cNvSpPr txBox="1"/>
          <p:nvPr/>
        </p:nvSpPr>
        <p:spPr>
          <a:xfrm>
            <a:off x="100634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10 | ASSETT  </a:t>
            </a:r>
          </a:p>
        </p:txBody>
      </p:sp>
    </p:spTree>
    <p:extLst>
      <p:ext uri="{BB962C8B-B14F-4D97-AF65-F5344CB8AC3E}">
        <p14:creationId xmlns:p14="http://schemas.microsoft.com/office/powerpoint/2010/main" val="3461902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E810B52F-A47E-4C55-AAD4-E1CC6EC4FBF1}"/>
              </a:ext>
            </a:extLst>
          </p:cNvPr>
          <p:cNvSpPr txBox="1"/>
          <p:nvPr/>
        </p:nvSpPr>
        <p:spPr>
          <a:xfrm>
            <a:off x="0" y="194571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Network Plan</a:t>
            </a:r>
          </a:p>
        </p:txBody>
      </p:sp>
      <p:pic>
        <p:nvPicPr>
          <p:cNvPr id="22" name="Graphic 21" descr="Traffic light">
            <a:extLst>
              <a:ext uri="{FF2B5EF4-FFF2-40B4-BE49-F238E27FC236}">
                <a16:creationId xmlns:a16="http://schemas.microsoft.com/office/drawing/2014/main" id="{1B147926-43EB-4FCB-BA50-0DA903EA07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4E51803-5F09-4E18-A62A-866A3C60FF76}"/>
              </a:ext>
            </a:extLst>
          </p:cNvPr>
          <p:cNvCxnSpPr>
            <a:cxnSpLocks/>
          </p:cNvCxnSpPr>
          <p:nvPr/>
        </p:nvCxnSpPr>
        <p:spPr>
          <a:xfrm>
            <a:off x="601043" y="720446"/>
            <a:ext cx="2163178" cy="353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D7BF8F3-359D-4CF3-AF69-1AF301F6FDF1}"/>
              </a:ext>
            </a:extLst>
          </p:cNvPr>
          <p:cNvCxnSpPr>
            <a:cxnSpLocks/>
          </p:cNvCxnSpPr>
          <p:nvPr/>
        </p:nvCxnSpPr>
        <p:spPr>
          <a:xfrm>
            <a:off x="9363813" y="723984"/>
            <a:ext cx="2163178" cy="353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B471967-080C-407F-B07F-7B3169CF72C0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DF77B23-6F71-41D8-87EB-B98BB95C7C99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53CDF20-8465-41DA-8493-FDBC382AF090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03E28C0-87CA-496D-951F-9EA677439C4A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F9A876F-C170-46C9-8A93-12C7F81ADAF4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CB94FF0-95BD-4D65-A9A2-0EFC3F2F7AC8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BDBB3F1-9111-4E73-AE95-E35794A7663B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36BF097-1D90-4197-8A13-100E214807FA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8" name="Flowchart: Terminator 7">
            <a:extLst>
              <a:ext uri="{FF2B5EF4-FFF2-40B4-BE49-F238E27FC236}">
                <a16:creationId xmlns:a16="http://schemas.microsoft.com/office/drawing/2014/main" id="{471FD1D4-9D0F-4861-9E55-F0DE659CA94B}"/>
              </a:ext>
            </a:extLst>
          </p:cNvPr>
          <p:cNvSpPr/>
          <p:nvPr/>
        </p:nvSpPr>
        <p:spPr>
          <a:xfrm>
            <a:off x="696686" y="3257005"/>
            <a:ext cx="10782006" cy="80771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5D8C3B">
                  <a:alpha val="73000"/>
                </a:srgbClr>
              </a:gs>
              <a:gs pos="50000">
                <a:srgbClr val="AACFA5">
                  <a:alpha val="30000"/>
                </a:srgbClr>
              </a:gs>
              <a:gs pos="100000">
                <a:srgbClr val="5D8C3B">
                  <a:alpha val="73000"/>
                </a:srgbClr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8DE5E509-D4C6-4F1E-87A8-CE8FC44852DC}"/>
              </a:ext>
            </a:extLst>
          </p:cNvPr>
          <p:cNvSpPr/>
          <p:nvPr/>
        </p:nvSpPr>
        <p:spPr>
          <a:xfrm rot="10800000">
            <a:off x="1408312" y="2932661"/>
            <a:ext cx="548640" cy="50292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51A268-1557-485E-AEB5-D79A5E03F19C}"/>
              </a:ext>
            </a:extLst>
          </p:cNvPr>
          <p:cNvSpPr txBox="1"/>
          <p:nvPr/>
        </p:nvSpPr>
        <p:spPr>
          <a:xfrm>
            <a:off x="615832" y="1896931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Arial Nova" panose="020B0604020202020204"/>
              </a:rPr>
              <a:t>Create a map of the area of interest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810995F-300C-4F78-82D6-E80F82074BA0}"/>
              </a:ext>
            </a:extLst>
          </p:cNvPr>
          <p:cNvSpPr txBox="1"/>
          <p:nvPr/>
        </p:nvSpPr>
        <p:spPr>
          <a:xfrm>
            <a:off x="2432160" y="4384201"/>
            <a:ext cx="27594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latin typeface="Arial Nova"/>
              </a:defRPr>
            </a:lvl1pPr>
          </a:lstStyle>
          <a:p>
            <a:pPr lvl="1" algn="ctr"/>
            <a:r>
              <a:rPr lang="en-US" sz="2000" dirty="0">
                <a:latin typeface="Arial Nova" panose="020B0604020202020204"/>
              </a:rPr>
              <a:t>Identify the key major routes traveled daily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5B81E67-ED21-4B34-8755-DDF76561AFFF}"/>
              </a:ext>
            </a:extLst>
          </p:cNvPr>
          <p:cNvSpPr txBox="1"/>
          <p:nvPr/>
        </p:nvSpPr>
        <p:spPr>
          <a:xfrm>
            <a:off x="4674862" y="1897109"/>
            <a:ext cx="28422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2000" dirty="0">
                <a:latin typeface="Arial Nova" panose="020B0604020202020204"/>
              </a:rPr>
              <a:t>Use bounding analysis to load synthetic data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1CA16B9-7FBA-44DE-9714-B89C1FF0FF39}"/>
              </a:ext>
            </a:extLst>
          </p:cNvPr>
          <p:cNvSpPr txBox="1"/>
          <p:nvPr/>
        </p:nvSpPr>
        <p:spPr>
          <a:xfrm>
            <a:off x="6810915" y="4440931"/>
            <a:ext cx="29489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2000" dirty="0">
                <a:latin typeface="Arial Nova" panose="020B0604020202020204"/>
              </a:rPr>
              <a:t>Run traffic</a:t>
            </a:r>
          </a:p>
          <a:p>
            <a:pPr lvl="1" algn="ctr"/>
            <a:r>
              <a:rPr lang="en-US" sz="2000" dirty="0">
                <a:latin typeface="Arial Nova" panose="020B0604020202020204"/>
              </a:rPr>
              <a:t>simulations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E715883-CB65-42C7-BC58-A5C14CC0DA2B}"/>
              </a:ext>
            </a:extLst>
          </p:cNvPr>
          <p:cNvSpPr txBox="1"/>
          <p:nvPr/>
        </p:nvSpPr>
        <p:spPr>
          <a:xfrm>
            <a:off x="8807239" y="1857669"/>
            <a:ext cx="29514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2000" dirty="0">
                <a:latin typeface="Arial Nova" panose="020B0604020202020204"/>
              </a:rPr>
              <a:t>Analyze the outcomes for flow and optimization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6F90E195-9F2C-4375-B04F-9DA74C0F1E69}"/>
              </a:ext>
            </a:extLst>
          </p:cNvPr>
          <p:cNvCxnSpPr/>
          <p:nvPr/>
        </p:nvCxnSpPr>
        <p:spPr>
          <a:xfrm>
            <a:off x="1682632" y="3464739"/>
            <a:ext cx="0" cy="40799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0DF9EF8A-97C6-49BB-BA66-6918011C0D0A}"/>
              </a:ext>
            </a:extLst>
          </p:cNvPr>
          <p:cNvSpPr/>
          <p:nvPr/>
        </p:nvSpPr>
        <p:spPr>
          <a:xfrm>
            <a:off x="3882192" y="4093882"/>
            <a:ext cx="333398" cy="35316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35C9F53-479D-4848-9382-89C4DC79AC7B}"/>
              </a:ext>
            </a:extLst>
          </p:cNvPr>
          <p:cNvCxnSpPr/>
          <p:nvPr/>
        </p:nvCxnSpPr>
        <p:spPr>
          <a:xfrm>
            <a:off x="4048891" y="3472626"/>
            <a:ext cx="0" cy="40799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648B576-A380-43FD-9760-B0AE3CA2A3ED}"/>
              </a:ext>
            </a:extLst>
          </p:cNvPr>
          <p:cNvCxnSpPr/>
          <p:nvPr/>
        </p:nvCxnSpPr>
        <p:spPr>
          <a:xfrm>
            <a:off x="6322423" y="3459328"/>
            <a:ext cx="0" cy="40799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582E436-68BC-4DD0-97A4-9AED002A0F1D}"/>
              </a:ext>
            </a:extLst>
          </p:cNvPr>
          <p:cNvCxnSpPr/>
          <p:nvPr/>
        </p:nvCxnSpPr>
        <p:spPr>
          <a:xfrm>
            <a:off x="8485909" y="3472626"/>
            <a:ext cx="0" cy="40799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EE85A356-E057-4299-A3FD-0071DB8814B4}"/>
              </a:ext>
            </a:extLst>
          </p:cNvPr>
          <p:cNvCxnSpPr/>
          <p:nvPr/>
        </p:nvCxnSpPr>
        <p:spPr>
          <a:xfrm>
            <a:off x="10509368" y="3464739"/>
            <a:ext cx="0" cy="407999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CE3A54B-6520-44C2-8DF4-78B593A0FD25}"/>
              </a:ext>
            </a:extLst>
          </p:cNvPr>
          <p:cNvCxnSpPr/>
          <p:nvPr/>
        </p:nvCxnSpPr>
        <p:spPr>
          <a:xfrm>
            <a:off x="1909055" y="3657600"/>
            <a:ext cx="1902823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9ABDC2F-9397-4D7E-AF3A-05BFF13F440B}"/>
              </a:ext>
            </a:extLst>
          </p:cNvPr>
          <p:cNvCxnSpPr/>
          <p:nvPr/>
        </p:nvCxnSpPr>
        <p:spPr>
          <a:xfrm>
            <a:off x="4221184" y="3653246"/>
            <a:ext cx="1902823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7C29BE9-7012-4827-8F67-FA70FF89DFBB}"/>
              </a:ext>
            </a:extLst>
          </p:cNvPr>
          <p:cNvCxnSpPr/>
          <p:nvPr/>
        </p:nvCxnSpPr>
        <p:spPr>
          <a:xfrm>
            <a:off x="6498480" y="3657596"/>
            <a:ext cx="1902823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70DD29B2-8C29-4557-A906-5C3AAE1B38BE}"/>
              </a:ext>
            </a:extLst>
          </p:cNvPr>
          <p:cNvCxnSpPr/>
          <p:nvPr/>
        </p:nvCxnSpPr>
        <p:spPr>
          <a:xfrm>
            <a:off x="8540644" y="3661947"/>
            <a:ext cx="1902823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Isosceles Triangle 63">
            <a:extLst>
              <a:ext uri="{FF2B5EF4-FFF2-40B4-BE49-F238E27FC236}">
                <a16:creationId xmlns:a16="http://schemas.microsoft.com/office/drawing/2014/main" id="{9EACA759-1AA2-425D-BA55-4D0678774BC8}"/>
              </a:ext>
            </a:extLst>
          </p:cNvPr>
          <p:cNvSpPr/>
          <p:nvPr/>
        </p:nvSpPr>
        <p:spPr>
          <a:xfrm rot="10800000">
            <a:off x="10227720" y="2926502"/>
            <a:ext cx="548640" cy="50292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FD92E1BD-810D-4A75-8187-AACEBA2C9C6F}"/>
              </a:ext>
            </a:extLst>
          </p:cNvPr>
          <p:cNvSpPr/>
          <p:nvPr/>
        </p:nvSpPr>
        <p:spPr>
          <a:xfrm>
            <a:off x="8319210" y="4089532"/>
            <a:ext cx="333398" cy="35316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Isosceles Triangle 65">
            <a:extLst>
              <a:ext uri="{FF2B5EF4-FFF2-40B4-BE49-F238E27FC236}">
                <a16:creationId xmlns:a16="http://schemas.microsoft.com/office/drawing/2014/main" id="{F0329BC8-BBAC-49B6-8A05-1478A6306C28}"/>
              </a:ext>
            </a:extLst>
          </p:cNvPr>
          <p:cNvSpPr/>
          <p:nvPr/>
        </p:nvSpPr>
        <p:spPr>
          <a:xfrm rot="10800000">
            <a:off x="6155724" y="2874687"/>
            <a:ext cx="333398" cy="35316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20DAFCF-BAF4-473B-B4BA-2CFC871B27F2}"/>
              </a:ext>
            </a:extLst>
          </p:cNvPr>
          <p:cNvSpPr txBox="1"/>
          <p:nvPr/>
        </p:nvSpPr>
        <p:spPr>
          <a:xfrm>
            <a:off x="100634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11 | ASSETT  </a:t>
            </a:r>
          </a:p>
        </p:txBody>
      </p:sp>
    </p:spTree>
    <p:extLst>
      <p:ext uri="{BB962C8B-B14F-4D97-AF65-F5344CB8AC3E}">
        <p14:creationId xmlns:p14="http://schemas.microsoft.com/office/powerpoint/2010/main" val="5398790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8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BAFC673-8022-4703-BC73-E2DAF3882C72}"/>
              </a:ext>
            </a:extLst>
          </p:cNvPr>
          <p:cNvCxnSpPr>
            <a:cxnSpLocks/>
          </p:cNvCxnSpPr>
          <p:nvPr/>
        </p:nvCxnSpPr>
        <p:spPr>
          <a:xfrm>
            <a:off x="10515600" y="3895406"/>
            <a:ext cx="0" cy="722776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33720BD-0653-41CC-8A42-841F5D063B08}"/>
              </a:ext>
            </a:extLst>
          </p:cNvPr>
          <p:cNvCxnSpPr>
            <a:cxnSpLocks/>
          </p:cNvCxnSpPr>
          <p:nvPr/>
        </p:nvCxnSpPr>
        <p:spPr>
          <a:xfrm>
            <a:off x="7583054" y="3687049"/>
            <a:ext cx="0" cy="1088152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C9EA272-0B01-4309-9EB1-24626E7925F0}"/>
              </a:ext>
            </a:extLst>
          </p:cNvPr>
          <p:cNvCxnSpPr>
            <a:cxnSpLocks/>
          </p:cNvCxnSpPr>
          <p:nvPr/>
        </p:nvCxnSpPr>
        <p:spPr>
          <a:xfrm>
            <a:off x="4382654" y="3705438"/>
            <a:ext cx="0" cy="1069763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7672C25-4889-47FD-8B54-FEE1D4E551D1}"/>
              </a:ext>
            </a:extLst>
          </p:cNvPr>
          <p:cNvCxnSpPr>
            <a:cxnSpLocks/>
          </p:cNvCxnSpPr>
          <p:nvPr/>
        </p:nvCxnSpPr>
        <p:spPr>
          <a:xfrm>
            <a:off x="1293091" y="3831435"/>
            <a:ext cx="0" cy="943766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 descr="Traffic light">
            <a:extLst>
              <a:ext uri="{FF2B5EF4-FFF2-40B4-BE49-F238E27FC236}">
                <a16:creationId xmlns:a16="http://schemas.microsoft.com/office/drawing/2014/main" id="{B0636303-F37E-4535-9296-FC8289D45C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A77BAE4-BD62-4786-B4E1-406C91E181EA}"/>
              </a:ext>
            </a:extLst>
          </p:cNvPr>
          <p:cNvSpPr txBox="1"/>
          <p:nvPr/>
        </p:nvSpPr>
        <p:spPr>
          <a:xfrm>
            <a:off x="0" y="73119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Solutions Considerations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B973CC8-ECDF-4621-9D7B-3CBD476A9E77}"/>
              </a:ext>
            </a:extLst>
          </p:cNvPr>
          <p:cNvCxnSpPr>
            <a:cxnSpLocks/>
          </p:cNvCxnSpPr>
          <p:nvPr/>
        </p:nvCxnSpPr>
        <p:spPr>
          <a:xfrm>
            <a:off x="316342" y="628081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Hexagon 28">
            <a:extLst>
              <a:ext uri="{FF2B5EF4-FFF2-40B4-BE49-F238E27FC236}">
                <a16:creationId xmlns:a16="http://schemas.microsoft.com/office/drawing/2014/main" id="{61932AD0-A1F5-4F29-9D0C-33BB1E1AE4EC}"/>
              </a:ext>
            </a:extLst>
          </p:cNvPr>
          <p:cNvSpPr/>
          <p:nvPr/>
        </p:nvSpPr>
        <p:spPr>
          <a:xfrm>
            <a:off x="3016140" y="1279711"/>
            <a:ext cx="2697018" cy="2425727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Arial Nova"/>
              </a:rPr>
              <a:t>Tools and Program Learning Curve and Operation</a:t>
            </a:r>
          </a:p>
        </p:txBody>
      </p:sp>
      <p:sp>
        <p:nvSpPr>
          <p:cNvPr id="30" name="Hexagon 29">
            <a:extLst>
              <a:ext uri="{FF2B5EF4-FFF2-40B4-BE49-F238E27FC236}">
                <a16:creationId xmlns:a16="http://schemas.microsoft.com/office/drawing/2014/main" id="{596AF669-6791-4468-9168-5A45614C0D5B}"/>
              </a:ext>
            </a:extLst>
          </p:cNvPr>
          <p:cNvSpPr/>
          <p:nvPr/>
        </p:nvSpPr>
        <p:spPr>
          <a:xfrm>
            <a:off x="6211454" y="1291315"/>
            <a:ext cx="2697018" cy="2425727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Arial Nova"/>
              </a:rPr>
              <a:t>Number of Required Computer Runs</a:t>
            </a:r>
          </a:p>
        </p:txBody>
      </p:sp>
      <p:sp>
        <p:nvSpPr>
          <p:cNvPr id="31" name="Hexagon 30">
            <a:extLst>
              <a:ext uri="{FF2B5EF4-FFF2-40B4-BE49-F238E27FC236}">
                <a16:creationId xmlns:a16="http://schemas.microsoft.com/office/drawing/2014/main" id="{83B7E418-ECD8-453A-948D-B203626A282A}"/>
              </a:ext>
            </a:extLst>
          </p:cNvPr>
          <p:cNvSpPr/>
          <p:nvPr/>
        </p:nvSpPr>
        <p:spPr>
          <a:xfrm>
            <a:off x="9502379" y="2155625"/>
            <a:ext cx="1990437" cy="1803097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>
                <a:solidFill>
                  <a:schemeClr val="bg2">
                    <a:lumMod val="10000"/>
                  </a:schemeClr>
                </a:solidFill>
                <a:latin typeface="Arial Nova"/>
              </a:rPr>
              <a:t>Timing and Loading Parameters</a:t>
            </a:r>
          </a:p>
        </p:txBody>
      </p:sp>
      <p:sp>
        <p:nvSpPr>
          <p:cNvPr id="43" name="Hexagon 42">
            <a:extLst>
              <a:ext uri="{FF2B5EF4-FFF2-40B4-BE49-F238E27FC236}">
                <a16:creationId xmlns:a16="http://schemas.microsoft.com/office/drawing/2014/main" id="{DF18AA07-DA6A-476B-B4BC-2A5E0D507132}"/>
              </a:ext>
            </a:extLst>
          </p:cNvPr>
          <p:cNvSpPr/>
          <p:nvPr/>
        </p:nvSpPr>
        <p:spPr>
          <a:xfrm>
            <a:off x="316342" y="2155625"/>
            <a:ext cx="1990437" cy="1803097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>
                <a:solidFill>
                  <a:schemeClr val="bg2">
                    <a:lumMod val="10000"/>
                  </a:schemeClr>
                </a:solidFill>
                <a:latin typeface="Arial Nova"/>
              </a:rPr>
              <a:t>Data Integration</a:t>
            </a:r>
          </a:p>
        </p:txBody>
      </p:sp>
      <p:sp>
        <p:nvSpPr>
          <p:cNvPr id="54" name="Right Brace 53">
            <a:extLst>
              <a:ext uri="{FF2B5EF4-FFF2-40B4-BE49-F238E27FC236}">
                <a16:creationId xmlns:a16="http://schemas.microsoft.com/office/drawing/2014/main" id="{A8C2C722-CB5A-4EE4-96E0-A4354437C51A}"/>
              </a:ext>
            </a:extLst>
          </p:cNvPr>
          <p:cNvSpPr/>
          <p:nvPr/>
        </p:nvSpPr>
        <p:spPr>
          <a:xfrm rot="5400000" flipH="1">
            <a:off x="1123921" y="3972964"/>
            <a:ext cx="338332" cy="1831499"/>
          </a:xfrm>
          <a:prstGeom prst="rightBrace">
            <a:avLst>
              <a:gd name="adj1" fmla="val 33415"/>
              <a:gd name="adj2" fmla="val 5027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ight Brace 56">
            <a:extLst>
              <a:ext uri="{FF2B5EF4-FFF2-40B4-BE49-F238E27FC236}">
                <a16:creationId xmlns:a16="http://schemas.microsoft.com/office/drawing/2014/main" id="{7F8A8664-44C6-43E5-B408-75EB842F8FEA}"/>
              </a:ext>
            </a:extLst>
          </p:cNvPr>
          <p:cNvSpPr/>
          <p:nvPr/>
        </p:nvSpPr>
        <p:spPr>
          <a:xfrm rot="5400000" flipH="1">
            <a:off x="4213488" y="3972964"/>
            <a:ext cx="338332" cy="1831499"/>
          </a:xfrm>
          <a:prstGeom prst="rightBrace">
            <a:avLst>
              <a:gd name="adj1" fmla="val 33415"/>
              <a:gd name="adj2" fmla="val 5027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ight Brace 57">
            <a:extLst>
              <a:ext uri="{FF2B5EF4-FFF2-40B4-BE49-F238E27FC236}">
                <a16:creationId xmlns:a16="http://schemas.microsoft.com/office/drawing/2014/main" id="{2B327387-A2EF-4481-A4F1-43D40FC17000}"/>
              </a:ext>
            </a:extLst>
          </p:cNvPr>
          <p:cNvSpPr/>
          <p:nvPr/>
        </p:nvSpPr>
        <p:spPr>
          <a:xfrm rot="5400000" flipH="1">
            <a:off x="7413887" y="3972964"/>
            <a:ext cx="338332" cy="1831499"/>
          </a:xfrm>
          <a:prstGeom prst="rightBrace">
            <a:avLst>
              <a:gd name="adj1" fmla="val 33415"/>
              <a:gd name="adj2" fmla="val 5027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Right Brace 58">
            <a:extLst>
              <a:ext uri="{FF2B5EF4-FFF2-40B4-BE49-F238E27FC236}">
                <a16:creationId xmlns:a16="http://schemas.microsoft.com/office/drawing/2014/main" id="{3B2CC5F0-77D0-4121-A883-C4C750C7AFDB}"/>
              </a:ext>
            </a:extLst>
          </p:cNvPr>
          <p:cNvSpPr/>
          <p:nvPr/>
        </p:nvSpPr>
        <p:spPr>
          <a:xfrm rot="5400000" flipH="1">
            <a:off x="10363573" y="3968386"/>
            <a:ext cx="338332" cy="1831499"/>
          </a:xfrm>
          <a:prstGeom prst="rightBrace">
            <a:avLst>
              <a:gd name="adj1" fmla="val 33415"/>
              <a:gd name="adj2" fmla="val 5027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EB117C5-1B6D-4490-B83A-C55D5BD48A87}"/>
              </a:ext>
            </a:extLst>
          </p:cNvPr>
          <p:cNvSpPr txBox="1"/>
          <p:nvPr/>
        </p:nvSpPr>
        <p:spPr>
          <a:xfrm>
            <a:off x="67578" y="5011036"/>
            <a:ext cx="24510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 Nova" panose="020B0604020202020204"/>
              </a:rPr>
              <a:t>Due to limited data sources, created a bounding analysis and used this as a volume foundation for our synthetic data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912C353-C643-476C-BD27-016DBA7AAA1D}"/>
              </a:ext>
            </a:extLst>
          </p:cNvPr>
          <p:cNvSpPr txBox="1"/>
          <p:nvPr/>
        </p:nvSpPr>
        <p:spPr>
          <a:xfrm>
            <a:off x="3158048" y="5011037"/>
            <a:ext cx="23633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 Nova" panose="020B0604020202020204"/>
              </a:rPr>
              <a:t>Made use of publicly available resources, including manuals and video tutorials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616743C4-70CB-4B6E-9818-AD1C14F82A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" y="4355209"/>
            <a:ext cx="12192000" cy="40233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2EB00FB2-13D9-4A4B-8934-71CC4FEECFC0}"/>
              </a:ext>
            </a:extLst>
          </p:cNvPr>
          <p:cNvSpPr txBox="1"/>
          <p:nvPr/>
        </p:nvSpPr>
        <p:spPr>
          <a:xfrm>
            <a:off x="6283515" y="5032901"/>
            <a:ext cx="26583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 Nova" panose="020B0604020202020204"/>
              </a:rPr>
              <a:t>Minimized our main analysis to 16 hours (5am – 8pm) and incorporated all scenarios into sixteen</a:t>
            </a:r>
          </a:p>
          <a:p>
            <a:pPr algn="ctr"/>
            <a:r>
              <a:rPr lang="en-US" sz="1600" dirty="0">
                <a:latin typeface="Arial Nova" panose="020B0604020202020204"/>
              </a:rPr>
              <a:t> 1 hour files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48498A25-0790-4C4F-A1E3-ACEE4B0ED00C}"/>
              </a:ext>
            </a:extLst>
          </p:cNvPr>
          <p:cNvSpPr txBox="1"/>
          <p:nvPr/>
        </p:nvSpPr>
        <p:spPr>
          <a:xfrm>
            <a:off x="9351058" y="5032901"/>
            <a:ext cx="23633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 Nova" panose="020B0604020202020204"/>
              </a:rPr>
              <a:t>Separated the work between team members for equal distribution 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644B339-39C9-4E8F-B1C3-2A4C26B3BEE8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AB8200C-D6E3-4D56-AE2A-BE4D753D5BE3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A2FBBDA-5950-441B-B41C-10C2BA06D994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98509FD-6211-4DDE-88C2-408221949EAD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3066D96-85BC-4FC7-8311-45390AE5C33C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A2E649C-DFC2-4242-B018-07BF523E0187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49B247AE-30DB-4EAE-ADEF-2554CF747628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4A6ED60D-6AD8-48EC-AA8C-5D3B9C49BFB8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2C0B941-F34D-467F-AA42-2BD226FA38D8}"/>
              </a:ext>
            </a:extLst>
          </p:cNvPr>
          <p:cNvCxnSpPr>
            <a:cxnSpLocks/>
          </p:cNvCxnSpPr>
          <p:nvPr/>
        </p:nvCxnSpPr>
        <p:spPr>
          <a:xfrm>
            <a:off x="10480998" y="623463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EB857A2-E57F-449D-9C7A-CC5D3811E841}"/>
              </a:ext>
            </a:extLst>
          </p:cNvPr>
          <p:cNvSpPr txBox="1"/>
          <p:nvPr/>
        </p:nvSpPr>
        <p:spPr>
          <a:xfrm>
            <a:off x="100634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12 | ASSETT  </a:t>
            </a:r>
          </a:p>
        </p:txBody>
      </p:sp>
    </p:spTree>
    <p:extLst>
      <p:ext uri="{BB962C8B-B14F-4D97-AF65-F5344CB8AC3E}">
        <p14:creationId xmlns:p14="http://schemas.microsoft.com/office/powerpoint/2010/main" val="2413533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6708D04-76D8-4BC1-8624-9F9EF0162295}"/>
              </a:ext>
            </a:extLst>
          </p:cNvPr>
          <p:cNvPicPr/>
          <p:nvPr/>
        </p:nvPicPr>
        <p:blipFill rotWithShape="1">
          <a:blip r:embed="rId2"/>
          <a:srcRect l="37417" t="8598" r="8816" b="4438"/>
          <a:stretch/>
        </p:blipFill>
        <p:spPr>
          <a:xfrm>
            <a:off x="367553" y="1333837"/>
            <a:ext cx="5486400" cy="4709160"/>
          </a:xfrm>
          <a:prstGeom prst="rect">
            <a:avLst/>
          </a:prstGeom>
        </p:spPr>
      </p:pic>
      <p:pic>
        <p:nvPicPr>
          <p:cNvPr id="10" name="Graphic 9" descr="Traffic light">
            <a:extLst>
              <a:ext uri="{FF2B5EF4-FFF2-40B4-BE49-F238E27FC236}">
                <a16:creationId xmlns:a16="http://schemas.microsoft.com/office/drawing/2014/main" id="{D40A3B09-4B86-4083-8683-EB0C7BBE41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6069BE8-3BB4-4366-AF36-4E86B5703D3A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6338047" y="1333837"/>
            <a:ext cx="5486400" cy="470916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04403ED-3CC1-4BD8-83EF-3155D6875D02}"/>
              </a:ext>
            </a:extLst>
          </p:cNvPr>
          <p:cNvSpPr txBox="1"/>
          <p:nvPr/>
        </p:nvSpPr>
        <p:spPr>
          <a:xfrm>
            <a:off x="0" y="125325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Area of Interest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B516397-1C0C-4374-8FBC-47DDAA30FD9C}"/>
              </a:ext>
            </a:extLst>
          </p:cNvPr>
          <p:cNvCxnSpPr>
            <a:cxnSpLocks/>
          </p:cNvCxnSpPr>
          <p:nvPr/>
        </p:nvCxnSpPr>
        <p:spPr>
          <a:xfrm>
            <a:off x="10178496" y="715827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EE1827-A027-42DA-A351-1B5DC4C88E81}"/>
              </a:ext>
            </a:extLst>
          </p:cNvPr>
          <p:cNvCxnSpPr>
            <a:cxnSpLocks/>
          </p:cNvCxnSpPr>
          <p:nvPr/>
        </p:nvCxnSpPr>
        <p:spPr>
          <a:xfrm>
            <a:off x="623454" y="720446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DDE8588-25E0-4A37-9527-3019453D0BDD}"/>
              </a:ext>
            </a:extLst>
          </p:cNvPr>
          <p:cNvSpPr txBox="1"/>
          <p:nvPr/>
        </p:nvSpPr>
        <p:spPr>
          <a:xfrm>
            <a:off x="367553" y="6042997"/>
            <a:ext cx="275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/>
              </a:rPr>
              <a:t>Map Provided by Sponsor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96080D0-895E-4550-9EF5-E711E29B46E8}"/>
              </a:ext>
            </a:extLst>
          </p:cNvPr>
          <p:cNvSpPr txBox="1"/>
          <p:nvPr/>
        </p:nvSpPr>
        <p:spPr>
          <a:xfrm>
            <a:off x="6311177" y="6027967"/>
            <a:ext cx="38211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/>
              </a:rPr>
              <a:t>NetEdit Map Loaded through Open Street Maps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95D46D7-39B0-4873-8FB1-AD260E8C7023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9171302-EA4D-45F7-AA37-5285AFC6148E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474BC737-A803-493F-A0E5-EB2D312A3BFA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636595A-432D-47DA-892E-D237EC7A8109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7A59BAD-842D-4F78-939F-6B64FE15CBB0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256E684-A8DB-4EE9-9D91-992215AB60D6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46A865F-CE2F-4E9F-A209-DA201AC01B9C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9132DD7-701E-4528-92BA-05A9A43E9847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132A329-4907-468F-B177-EBFE0BE22C59}"/>
              </a:ext>
            </a:extLst>
          </p:cNvPr>
          <p:cNvSpPr txBox="1"/>
          <p:nvPr/>
        </p:nvSpPr>
        <p:spPr>
          <a:xfrm>
            <a:off x="100634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13 | ASSETT  </a:t>
            </a:r>
          </a:p>
        </p:txBody>
      </p:sp>
    </p:spTree>
    <p:extLst>
      <p:ext uri="{BB962C8B-B14F-4D97-AF65-F5344CB8AC3E}">
        <p14:creationId xmlns:p14="http://schemas.microsoft.com/office/powerpoint/2010/main" val="1309346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7206FDE-B0F8-4C1C-919C-27CE9BF901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19075"/>
          <a:stretch/>
        </p:blipFill>
        <p:spPr>
          <a:xfrm>
            <a:off x="0" y="1308169"/>
            <a:ext cx="12192000" cy="554983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C02E8F7-6FCC-446B-833E-A8F57D64D5A2}"/>
              </a:ext>
            </a:extLst>
          </p:cNvPr>
          <p:cNvSpPr txBox="1"/>
          <p:nvPr/>
        </p:nvSpPr>
        <p:spPr>
          <a:xfrm>
            <a:off x="5603174" y="2980706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4C8729-7243-40CC-843C-E4A0C47836A1}"/>
              </a:ext>
            </a:extLst>
          </p:cNvPr>
          <p:cNvSpPr txBox="1"/>
          <p:nvPr/>
        </p:nvSpPr>
        <p:spPr>
          <a:xfrm>
            <a:off x="320039" y="192662"/>
            <a:ext cx="11558954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Identified Traffic Routes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A6669BB-1502-4543-A3EA-6D390497B9EA}"/>
              </a:ext>
            </a:extLst>
          </p:cNvPr>
          <p:cNvCxnSpPr>
            <a:cxnSpLocks/>
          </p:cNvCxnSpPr>
          <p:nvPr/>
        </p:nvCxnSpPr>
        <p:spPr>
          <a:xfrm>
            <a:off x="197614" y="720446"/>
            <a:ext cx="10676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8098C79-7D57-403C-BD2D-AC185B697006}"/>
              </a:ext>
            </a:extLst>
          </p:cNvPr>
          <p:cNvCxnSpPr>
            <a:cxnSpLocks/>
          </p:cNvCxnSpPr>
          <p:nvPr/>
        </p:nvCxnSpPr>
        <p:spPr>
          <a:xfrm>
            <a:off x="10940078" y="723984"/>
            <a:ext cx="10676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9A4F286-18A6-438F-B631-DCED062724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119095"/>
              </p:ext>
            </p:extLst>
          </p:nvPr>
        </p:nvGraphicFramePr>
        <p:xfrm>
          <a:off x="1303968" y="1674932"/>
          <a:ext cx="9584063" cy="48163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584063">
                  <a:extLst>
                    <a:ext uri="{9D8B030D-6E8A-4147-A177-3AD203B41FA5}">
                      <a16:colId xmlns:a16="http://schemas.microsoft.com/office/drawing/2014/main" val="2731433836"/>
                    </a:ext>
                  </a:extLst>
                </a:gridCol>
              </a:tblGrid>
              <a:tr h="60203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Arial Nova" panose="020B0504020202020204" pitchFamily="34" charset="0"/>
                        </a:rPr>
                        <a:t>1. Morning traffic commute leave suburbs to go to highways.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FE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3824595"/>
                  </a:ext>
                </a:extLst>
              </a:tr>
              <a:tr h="60203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Arial Nova" panose="020B0504020202020204" pitchFamily="34" charset="0"/>
                        </a:rPr>
                        <a:t>2. Return home commute leave highways to go to suburbs.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FE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6751070"/>
                  </a:ext>
                </a:extLst>
              </a:tr>
              <a:tr h="60203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Arial Nova" panose="020B0504020202020204" pitchFamily="34" charset="0"/>
                        </a:rPr>
                        <a:t>3. Traffic for delivery drivers during the day.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FE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8969082"/>
                  </a:ext>
                </a:extLst>
              </a:tr>
              <a:tr h="60203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Arial Nova" panose="020B0504020202020204" pitchFamily="34" charset="0"/>
                        </a:rPr>
                        <a:t>4. School bus traffic for elementary, middle, and high schools.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FE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725472"/>
                  </a:ext>
                </a:extLst>
              </a:tr>
              <a:tr h="60203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Arial Nova" panose="020B0504020202020204" pitchFamily="34" charset="0"/>
                        </a:rPr>
                        <a:t>5. Daily shopping and activities – to stores, malls, or businesses.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FE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73452"/>
                  </a:ext>
                </a:extLst>
              </a:tr>
              <a:tr h="60203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Arial Nova" panose="020B0504020202020204" pitchFamily="34" charset="0"/>
                        </a:rPr>
                        <a:t>6. Morning crossing traffic to get to work – presumably on the major roads.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FE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5606437"/>
                  </a:ext>
                </a:extLst>
              </a:tr>
              <a:tr h="60203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Arial Nova" panose="020B0504020202020204" pitchFamily="34" charset="0"/>
                        </a:rPr>
                        <a:t>7. Evening crossing traffic to get to work – presumably on the major roads.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FE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768769"/>
                  </a:ext>
                </a:extLst>
              </a:tr>
              <a:tr h="60203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  <a:latin typeface="Arial Nova" panose="020B0504020202020204" pitchFamily="34" charset="0"/>
                        </a:rPr>
                        <a:t>8. Local business traffic that draw traffic to local companies.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 Nova" panose="020B05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FE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826855"/>
                  </a:ext>
                </a:extLst>
              </a:tr>
            </a:tbl>
          </a:graphicData>
        </a:graphic>
      </p:graphicFrame>
      <p:pic>
        <p:nvPicPr>
          <p:cNvPr id="16" name="Graphic 15" descr="Traffic light">
            <a:extLst>
              <a:ext uri="{FF2B5EF4-FFF2-40B4-BE49-F238E27FC236}">
                <a16:creationId xmlns:a16="http://schemas.microsoft.com/office/drawing/2014/main" id="{9992462A-410F-43C3-867D-749D780481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296D5F82-0898-4436-A3E9-5885C4F6D42E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2F2F7DB1-9E06-499A-B9C4-CFC62D027821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D0F9948-EAE1-4ADB-9466-1EE2754E1502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B1356E7-82A5-4AFF-B7C8-CA53E2ADF2EB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49C6D77-DB18-4A15-89D4-8A4AFB613502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9ABD12B-2738-416A-8CFA-35623450C406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AD136D7-38F8-45F5-B885-9C008832E209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54A8EC9-F5CF-41ED-A4FA-EAC5DD1B2551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DD0F94D-F290-4337-8801-2B56A4EA6EC9}"/>
              </a:ext>
            </a:extLst>
          </p:cNvPr>
          <p:cNvSpPr txBox="1"/>
          <p:nvPr/>
        </p:nvSpPr>
        <p:spPr>
          <a:xfrm>
            <a:off x="100761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14 | ASSETT  </a:t>
            </a:r>
          </a:p>
        </p:txBody>
      </p:sp>
    </p:spTree>
    <p:extLst>
      <p:ext uri="{BB962C8B-B14F-4D97-AF65-F5344CB8AC3E}">
        <p14:creationId xmlns:p14="http://schemas.microsoft.com/office/powerpoint/2010/main" val="33459331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 descr="Traffic light">
            <a:extLst>
              <a:ext uri="{FF2B5EF4-FFF2-40B4-BE49-F238E27FC236}">
                <a16:creationId xmlns:a16="http://schemas.microsoft.com/office/drawing/2014/main" id="{D40A3B09-4B86-4083-8683-EB0C7BBE4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04403ED-3CC1-4BD8-83EF-3155D6875D02}"/>
              </a:ext>
            </a:extLst>
          </p:cNvPr>
          <p:cNvSpPr txBox="1"/>
          <p:nvPr/>
        </p:nvSpPr>
        <p:spPr>
          <a:xfrm>
            <a:off x="-9689" y="119293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Route Timing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EE1827-A027-42DA-A351-1B5DC4C88E81}"/>
              </a:ext>
            </a:extLst>
          </p:cNvPr>
          <p:cNvCxnSpPr>
            <a:cxnSpLocks/>
          </p:cNvCxnSpPr>
          <p:nvPr/>
        </p:nvCxnSpPr>
        <p:spPr>
          <a:xfrm flipV="1">
            <a:off x="623454" y="715827"/>
            <a:ext cx="2477098" cy="461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62D0F0A2-47A9-4F13-88F5-58135020CF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634" y="1549343"/>
            <a:ext cx="11722169" cy="36007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6A908E9-26AA-4864-89BE-E52D5F1B2937}"/>
              </a:ext>
            </a:extLst>
          </p:cNvPr>
          <p:cNvSpPr txBox="1"/>
          <p:nvPr/>
        </p:nvSpPr>
        <p:spPr>
          <a:xfrm>
            <a:off x="234634" y="5150066"/>
            <a:ext cx="6211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 Nova" panose="020B0504020202020204" pitchFamily="34" charset="0"/>
              </a:rPr>
              <a:t>Additional “Random Trips” incorporated throughout the day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E4CD14-B3E6-4A6C-A8B4-5BAED475EB5D}"/>
              </a:ext>
            </a:extLst>
          </p:cNvPr>
          <p:cNvCxnSpPr>
            <a:cxnSpLocks/>
          </p:cNvCxnSpPr>
          <p:nvPr/>
        </p:nvCxnSpPr>
        <p:spPr>
          <a:xfrm flipV="1">
            <a:off x="9112194" y="705958"/>
            <a:ext cx="2477098" cy="461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524FD9E-203B-4285-82C3-18585E5610F1}"/>
              </a:ext>
            </a:extLst>
          </p:cNvPr>
          <p:cNvSpPr txBox="1"/>
          <p:nvPr/>
        </p:nvSpPr>
        <p:spPr>
          <a:xfrm>
            <a:off x="225284" y="1285678"/>
            <a:ext cx="11349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 Nova Light" panose="020B0304020202020204"/>
              </a:rPr>
              <a:t>Route Type</a:t>
            </a:r>
            <a:r>
              <a:rPr lang="en-US" sz="1400" dirty="0">
                <a:latin typeface="Arial Nova Light" panose="020B0304020202020204"/>
              </a:rPr>
              <a:t>            1		           2			  3			 4			5			6		         7		        8</a:t>
            </a:r>
          </a:p>
          <a:p>
            <a:r>
              <a:rPr lang="en-US" sz="1400" dirty="0">
                <a:latin typeface="Arial Nova Light" panose="020B0304020202020204"/>
              </a:rPr>
              <a:t>           </a:t>
            </a:r>
            <a:r>
              <a:rPr lang="en-US" sz="1200" b="1" dirty="0">
                <a:latin typeface="Arial Nova Light" panose="020B0304020202020204"/>
              </a:rPr>
              <a:t>Time</a:t>
            </a:r>
            <a:endParaRPr lang="en-US" sz="1400" b="1" dirty="0">
              <a:latin typeface="Arial Nova Light" panose="020B0304020202020204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075C5AD-C811-43DE-B247-6BCE0982B167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F91D4D-951C-4577-ADAE-809781B98E21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62B5697-E0AB-4AEC-862D-C3115A5D10E7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182A81D-380A-4F1A-B4B1-BD73B38DBD42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38E45295-AF96-49E8-8375-2A025FDF3E8B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48C71CC-0ADA-486A-A7E0-66639A4E9906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6D41B18-04EF-4682-96B6-CF717A487A37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87A2F75C-1CE0-4226-8F77-1EAD56614F7B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0CDD6F76-15EB-43C6-97E0-5D105AEF4357}"/>
              </a:ext>
            </a:extLst>
          </p:cNvPr>
          <p:cNvSpPr txBox="1"/>
          <p:nvPr/>
        </p:nvSpPr>
        <p:spPr>
          <a:xfrm>
            <a:off x="100761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15 | ASSETT  </a:t>
            </a:r>
          </a:p>
        </p:txBody>
      </p:sp>
    </p:spTree>
    <p:extLst>
      <p:ext uri="{BB962C8B-B14F-4D97-AF65-F5344CB8AC3E}">
        <p14:creationId xmlns:p14="http://schemas.microsoft.com/office/powerpoint/2010/main" val="1756524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 descr="Traffic light">
            <a:extLst>
              <a:ext uri="{FF2B5EF4-FFF2-40B4-BE49-F238E27FC236}">
                <a16:creationId xmlns:a16="http://schemas.microsoft.com/office/drawing/2014/main" id="{D40A3B09-4B86-4083-8683-EB0C7BBE4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04403ED-3CC1-4BD8-83EF-3155D6875D02}"/>
              </a:ext>
            </a:extLst>
          </p:cNvPr>
          <p:cNvSpPr txBox="1"/>
          <p:nvPr/>
        </p:nvSpPr>
        <p:spPr>
          <a:xfrm>
            <a:off x="0" y="129086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</a:rPr>
              <a:t>Routes &amp; Detectors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B516397-1C0C-4374-8FBC-47DDAA30FD9C}"/>
              </a:ext>
            </a:extLst>
          </p:cNvPr>
          <p:cNvCxnSpPr>
            <a:cxnSpLocks/>
          </p:cNvCxnSpPr>
          <p:nvPr/>
        </p:nvCxnSpPr>
        <p:spPr>
          <a:xfrm>
            <a:off x="10178496" y="715827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EE1827-A027-42DA-A351-1B5DC4C88E81}"/>
              </a:ext>
            </a:extLst>
          </p:cNvPr>
          <p:cNvCxnSpPr>
            <a:cxnSpLocks/>
          </p:cNvCxnSpPr>
          <p:nvPr/>
        </p:nvCxnSpPr>
        <p:spPr>
          <a:xfrm>
            <a:off x="623454" y="720446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BE94140-1525-48DF-8A22-5E426F5C3657}"/>
              </a:ext>
            </a:extLst>
          </p:cNvPr>
          <p:cNvSpPr txBox="1"/>
          <p:nvPr/>
        </p:nvSpPr>
        <p:spPr>
          <a:xfrm>
            <a:off x="6453352" y="1228701"/>
            <a:ext cx="4378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Arial Nova" panose="020B0504020202020204" pitchFamily="34" charset="0"/>
              </a:rPr>
              <a:t>Detectors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42EECD-E9FA-4632-BE40-7D809587D978}"/>
              </a:ext>
            </a:extLst>
          </p:cNvPr>
          <p:cNvSpPr txBox="1"/>
          <p:nvPr/>
        </p:nvSpPr>
        <p:spPr>
          <a:xfrm>
            <a:off x="6453352" y="3308874"/>
            <a:ext cx="43780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Arial Nova" panose="020B0504020202020204" pitchFamily="34" charset="0"/>
              </a:rPr>
              <a:t>OD Defining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28E511B-F595-4F60-AB0D-99C8B2BCAE5D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ED47CDB-2F17-4073-91CA-3B96CA282448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A50C513-9A38-4243-B923-82C9515A94CB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9180AE4-D84C-40E7-A0F7-6B2AD26648DB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4A16B3C-03D5-465F-94C5-F33987E5F445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D3AE1D3-ED1A-4D96-B2F0-20C8A1ECBB3B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18E88FE-5F75-4AE9-A25A-6A56F3EE6DB9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F07A8FA-6278-49B6-AEF4-A213C4B21C41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03429456-A293-484C-A710-8EE73EACDF42}"/>
              </a:ext>
            </a:extLst>
          </p:cNvPr>
          <p:cNvSpPr txBox="1"/>
          <p:nvPr/>
        </p:nvSpPr>
        <p:spPr>
          <a:xfrm>
            <a:off x="100634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16 | ASSETT 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B83810D-C4D1-46A6-8BE1-A844A41378CA}"/>
              </a:ext>
            </a:extLst>
          </p:cNvPr>
          <p:cNvSpPr/>
          <p:nvPr/>
        </p:nvSpPr>
        <p:spPr>
          <a:xfrm>
            <a:off x="6705600" y="1748858"/>
            <a:ext cx="5947451" cy="163121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Arial Nova"/>
              </a:rPr>
              <a:t>– </a:t>
            </a:r>
            <a:r>
              <a:rPr lang="en-US" sz="2000" dirty="0">
                <a:latin typeface="Arial Nova" panose="020B0504020202020204" pitchFamily="34" charset="0"/>
              </a:rPr>
              <a:t>Created markers within the map for key intersections and roads </a:t>
            </a:r>
          </a:p>
          <a:p>
            <a:r>
              <a:rPr lang="en-US" sz="2000" dirty="0">
                <a:latin typeface="Arial Nova"/>
              </a:rPr>
              <a:t>– </a:t>
            </a:r>
            <a:r>
              <a:rPr lang="en-US" sz="2000" dirty="0">
                <a:latin typeface="Arial Nova" panose="020B0504020202020204" pitchFamily="34" charset="0"/>
              </a:rPr>
              <a:t>Used for:</a:t>
            </a:r>
          </a:p>
          <a:p>
            <a:r>
              <a:rPr lang="en-US" sz="2000" dirty="0">
                <a:latin typeface="Arial Nova"/>
              </a:rPr>
              <a:t>Count of Vehicles</a:t>
            </a:r>
            <a:endParaRPr lang="en-US" sz="2000" dirty="0">
              <a:latin typeface="Arial Nova" panose="020B0504020202020204" pitchFamily="34" charset="0"/>
            </a:endParaRPr>
          </a:p>
          <a:p>
            <a:r>
              <a:rPr lang="en-US" sz="2000" dirty="0">
                <a:latin typeface="Arial Nova" panose="020B0504020202020204" pitchFamily="34" charset="0"/>
              </a:rPr>
              <a:t>Output File Analysis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1C4BF53-6574-461C-B885-DCE6FD1E8B1A}"/>
              </a:ext>
            </a:extLst>
          </p:cNvPr>
          <p:cNvSpPr txBox="1"/>
          <p:nvPr/>
        </p:nvSpPr>
        <p:spPr>
          <a:xfrm>
            <a:off x="6705600" y="3893184"/>
            <a:ext cx="50839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 Nova"/>
              </a:rPr>
              <a:t>– Created an Origin &amp; Destination </a:t>
            </a:r>
          </a:p>
          <a:p>
            <a:r>
              <a:rPr lang="en-US" sz="2000" dirty="0">
                <a:latin typeface="Arial Nova"/>
              </a:rPr>
              <a:t>File includes:</a:t>
            </a:r>
          </a:p>
          <a:p>
            <a:r>
              <a:rPr lang="en-US" sz="2000" dirty="0">
                <a:latin typeface="Arial Nova"/>
              </a:rPr>
              <a:t>	Start Point</a:t>
            </a:r>
          </a:p>
          <a:p>
            <a:r>
              <a:rPr lang="en-US" sz="2000" dirty="0">
                <a:latin typeface="Arial Nova"/>
              </a:rPr>
              <a:t>	End Point</a:t>
            </a:r>
          </a:p>
          <a:p>
            <a:r>
              <a:rPr lang="en-US" sz="2000" dirty="0">
                <a:latin typeface="Arial Nova"/>
              </a:rPr>
              <a:t>–Origin and destination files created for each hour analyzed </a:t>
            </a:r>
            <a:endParaRPr lang="en-US" sz="2000" dirty="0">
              <a:latin typeface="Arial Nova" panose="020B050402020202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E39CAE6-7A43-48B2-9CFC-3BA03C21AC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171"/>
          <a:stretch/>
        </p:blipFill>
        <p:spPr>
          <a:xfrm>
            <a:off x="1007264" y="1181969"/>
            <a:ext cx="4938351" cy="4998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2381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 descr="Traffic light">
            <a:extLst>
              <a:ext uri="{FF2B5EF4-FFF2-40B4-BE49-F238E27FC236}">
                <a16:creationId xmlns:a16="http://schemas.microsoft.com/office/drawing/2014/main" id="{D40A3B09-4B86-4083-8683-EB0C7BBE4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04403ED-3CC1-4BD8-83EF-3155D6875D02}"/>
              </a:ext>
            </a:extLst>
          </p:cNvPr>
          <p:cNvSpPr txBox="1"/>
          <p:nvPr/>
        </p:nvSpPr>
        <p:spPr>
          <a:xfrm>
            <a:off x="0" y="175266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Execution of SUMO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B516397-1C0C-4374-8FBC-47DDAA30FD9C}"/>
              </a:ext>
            </a:extLst>
          </p:cNvPr>
          <p:cNvCxnSpPr>
            <a:cxnSpLocks/>
          </p:cNvCxnSpPr>
          <p:nvPr/>
        </p:nvCxnSpPr>
        <p:spPr>
          <a:xfrm>
            <a:off x="10178496" y="715827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EE1827-A027-42DA-A351-1B5DC4C88E81}"/>
              </a:ext>
            </a:extLst>
          </p:cNvPr>
          <p:cNvCxnSpPr>
            <a:cxnSpLocks/>
          </p:cNvCxnSpPr>
          <p:nvPr/>
        </p:nvCxnSpPr>
        <p:spPr>
          <a:xfrm>
            <a:off x="623454" y="720446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29CE78D-C454-45A1-A90B-6898D88B8356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B79A683-6926-4AA9-8913-A9E2CD4ECFDD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BB82A19-7BEC-4A2C-A63B-23D06A725AFE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B34DECA-ABE7-41BC-8CA0-3EC73351669B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9A9BD0E-E0F4-45EB-A52C-4C4EE209F979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53FC7B8-385A-4457-BD34-B59CECE06169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F532CC7-D7DE-4CF5-B750-D490DDFDCDDE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63DCAD1-319E-4F2E-9AA0-E622FFC508EF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077D8E3B-A6E5-41E3-B4D9-29615A2EEDF3}"/>
              </a:ext>
            </a:extLst>
          </p:cNvPr>
          <p:cNvSpPr txBox="1"/>
          <p:nvPr/>
        </p:nvSpPr>
        <p:spPr>
          <a:xfrm>
            <a:off x="100634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17 | ASSETT  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ECF4C314-FB4E-4988-8112-5199C1DBD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1164" y="1567138"/>
            <a:ext cx="5923591" cy="4544423"/>
          </a:xfrm>
        </p:spPr>
        <p:txBody>
          <a:bodyPr>
            <a:normAutofit lnSpcReduction="10000"/>
          </a:bodyPr>
          <a:lstStyle/>
          <a:p>
            <a:r>
              <a:rPr lang="en-US" sz="2000" b="1" dirty="0">
                <a:latin typeface="Arial Nova" panose="020B0504020202020204" pitchFamily="34" charset="0"/>
              </a:rPr>
              <a:t>TAZ Defining: </a:t>
            </a:r>
            <a:r>
              <a:rPr lang="en-US" sz="2000" dirty="0">
                <a:latin typeface="Arial Nova" panose="020B0504020202020204" pitchFamily="34" charset="0"/>
              </a:rPr>
              <a:t>Building a file with assigning 	         		Detectors ID to the Lane ID</a:t>
            </a:r>
          </a:p>
          <a:p>
            <a:r>
              <a:rPr lang="en-US" sz="2000" b="1" dirty="0">
                <a:latin typeface="Arial Nova" panose="020B0504020202020204" pitchFamily="34" charset="0"/>
              </a:rPr>
              <a:t>ODconfig file: </a:t>
            </a:r>
            <a:r>
              <a:rPr lang="en-US" sz="2000" dirty="0">
                <a:latin typeface="Arial Nova" panose="020B0504020202020204" pitchFamily="34" charset="0"/>
              </a:rPr>
              <a:t>Consists of all vehicles and cars 		with paths they should take</a:t>
            </a:r>
          </a:p>
          <a:p>
            <a:r>
              <a:rPr lang="en-US" sz="2000" b="1" dirty="0">
                <a:latin typeface="Arial Nova" panose="020B0504020202020204" pitchFamily="34" charset="0"/>
              </a:rPr>
              <a:t>Duarouter: </a:t>
            </a:r>
            <a:r>
              <a:rPr lang="en-US" sz="2000" dirty="0">
                <a:latin typeface="Arial Nova" panose="020B0504020202020204" pitchFamily="34" charset="0"/>
              </a:rPr>
              <a:t>	Creates a SUMO CFG file which  	             executes the simulation in 	  		command and creates routes files </a:t>
            </a:r>
          </a:p>
          <a:p>
            <a:r>
              <a:rPr lang="en-US" sz="2000" b="1" dirty="0">
                <a:latin typeface="Arial Nova" panose="020B0504020202020204" pitchFamily="34" charset="0"/>
              </a:rPr>
              <a:t>Random trips.PY: </a:t>
            </a:r>
            <a:r>
              <a:rPr lang="en-US" sz="2000" dirty="0">
                <a:latin typeface="Arial Nova" panose="020B0504020202020204" pitchFamily="34" charset="0"/>
              </a:rPr>
              <a:t>Vehicles with no destination 		are added to the network.</a:t>
            </a:r>
          </a:p>
          <a:p>
            <a:r>
              <a:rPr lang="en-US" sz="2000" b="1" dirty="0">
                <a:latin typeface="Arial Nova" panose="020B0504020202020204" pitchFamily="34" charset="0"/>
              </a:rPr>
              <a:t>Completed Simulation: </a:t>
            </a:r>
            <a:r>
              <a:rPr lang="en-US" sz="2000" dirty="0">
                <a:latin typeface="Arial Nova" panose="020B0504020202020204" pitchFamily="34" charset="0"/>
              </a:rPr>
              <a:t>SUMO CFG file is 			converted XML using TEST DUMP 		(using Command Prompt).</a:t>
            </a:r>
            <a:endParaRPr lang="en-US" sz="500" dirty="0">
              <a:latin typeface="Arial Nova" panose="020B0504020202020204" pitchFamily="34" charset="0"/>
            </a:endParaRPr>
          </a:p>
          <a:p>
            <a:r>
              <a:rPr lang="en-US" sz="2000" b="1" dirty="0">
                <a:latin typeface="Arial Nova" panose="020B0504020202020204" pitchFamily="34" charset="0"/>
              </a:rPr>
              <a:t>R Studio Parsing: </a:t>
            </a:r>
            <a:r>
              <a:rPr lang="en-US" sz="2000" dirty="0">
                <a:latin typeface="Arial Nova" panose="020B0504020202020204" pitchFamily="34" charset="0"/>
              </a:rPr>
              <a:t>Convert XML files into a 			executable OD CSV files.</a:t>
            </a:r>
          </a:p>
          <a:p>
            <a:endParaRPr lang="en-US" sz="2000" dirty="0">
              <a:latin typeface="Arial Nova" panose="020B0504020202020204" pitchFamily="34" charset="0"/>
            </a:endParaRP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22" name="Graphic 21" descr="Document">
            <a:extLst>
              <a:ext uri="{FF2B5EF4-FFF2-40B4-BE49-F238E27FC236}">
                <a16:creationId xmlns:a16="http://schemas.microsoft.com/office/drawing/2014/main" id="{58154294-6B47-4593-9CDA-0B18BE0842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40471" y="2154899"/>
            <a:ext cx="914400" cy="914400"/>
          </a:xfrm>
          <a:prstGeom prst="rect">
            <a:avLst/>
          </a:prstGeom>
        </p:spPr>
      </p:pic>
      <p:pic>
        <p:nvPicPr>
          <p:cNvPr id="23" name="Graphic 22" descr="Document">
            <a:extLst>
              <a:ext uri="{FF2B5EF4-FFF2-40B4-BE49-F238E27FC236}">
                <a16:creationId xmlns:a16="http://schemas.microsoft.com/office/drawing/2014/main" id="{CC7C5E31-14AA-4F9F-AB90-5BF26F9A0F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34796" y="2144871"/>
            <a:ext cx="914400" cy="914400"/>
          </a:xfrm>
          <a:prstGeom prst="rect">
            <a:avLst/>
          </a:prstGeom>
        </p:spPr>
      </p:pic>
      <p:pic>
        <p:nvPicPr>
          <p:cNvPr id="24" name="Graphic 23" descr="Document">
            <a:extLst>
              <a:ext uri="{FF2B5EF4-FFF2-40B4-BE49-F238E27FC236}">
                <a16:creationId xmlns:a16="http://schemas.microsoft.com/office/drawing/2014/main" id="{F14406FB-52C3-44FB-A744-E5DB8BC32C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31602" y="2147305"/>
            <a:ext cx="914400" cy="914400"/>
          </a:xfrm>
          <a:prstGeom prst="rect">
            <a:avLst/>
          </a:prstGeom>
        </p:spPr>
      </p:pic>
      <p:pic>
        <p:nvPicPr>
          <p:cNvPr id="25" name="Graphic 24" descr="Document">
            <a:extLst>
              <a:ext uri="{FF2B5EF4-FFF2-40B4-BE49-F238E27FC236}">
                <a16:creationId xmlns:a16="http://schemas.microsoft.com/office/drawing/2014/main" id="{FCD57195-9A3A-4A2F-8B24-F603CA0180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60763" y="2157109"/>
            <a:ext cx="914400" cy="914400"/>
          </a:xfrm>
          <a:prstGeom prst="rect">
            <a:avLst/>
          </a:prstGeom>
        </p:spPr>
      </p:pic>
      <p:sp>
        <p:nvSpPr>
          <p:cNvPr id="26" name="Cross 25">
            <a:extLst>
              <a:ext uri="{FF2B5EF4-FFF2-40B4-BE49-F238E27FC236}">
                <a16:creationId xmlns:a16="http://schemas.microsoft.com/office/drawing/2014/main" id="{3C642FFE-2B8A-4BF5-8376-8F5B966361BA}"/>
              </a:ext>
            </a:extLst>
          </p:cNvPr>
          <p:cNvSpPr/>
          <p:nvPr/>
        </p:nvSpPr>
        <p:spPr>
          <a:xfrm>
            <a:off x="1851313" y="2514735"/>
            <a:ext cx="318064" cy="329113"/>
          </a:xfrm>
          <a:prstGeom prst="plus">
            <a:avLst>
              <a:gd name="adj" fmla="val 3869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Cross 35">
            <a:extLst>
              <a:ext uri="{FF2B5EF4-FFF2-40B4-BE49-F238E27FC236}">
                <a16:creationId xmlns:a16="http://schemas.microsoft.com/office/drawing/2014/main" id="{5511E93D-52DE-400B-B36D-694D5C9E6F10}"/>
              </a:ext>
            </a:extLst>
          </p:cNvPr>
          <p:cNvSpPr/>
          <p:nvPr/>
        </p:nvSpPr>
        <p:spPr>
          <a:xfrm>
            <a:off x="3099864" y="2511485"/>
            <a:ext cx="318064" cy="329113"/>
          </a:xfrm>
          <a:prstGeom prst="plus">
            <a:avLst>
              <a:gd name="adj" fmla="val 3869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9798016-98C7-4435-ADA0-FCDBBF93CFBB}"/>
              </a:ext>
            </a:extLst>
          </p:cNvPr>
          <p:cNvCxnSpPr>
            <a:cxnSpLocks/>
          </p:cNvCxnSpPr>
          <p:nvPr/>
        </p:nvCxnSpPr>
        <p:spPr>
          <a:xfrm>
            <a:off x="4341177" y="2612099"/>
            <a:ext cx="310877" cy="0"/>
          </a:xfrm>
          <a:prstGeom prst="line">
            <a:avLst/>
          </a:prstGeom>
          <a:ln w="762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4CFF592-18BC-41D6-8C34-52CE9AB09103}"/>
              </a:ext>
            </a:extLst>
          </p:cNvPr>
          <p:cNvCxnSpPr>
            <a:cxnSpLocks/>
          </p:cNvCxnSpPr>
          <p:nvPr/>
        </p:nvCxnSpPr>
        <p:spPr>
          <a:xfrm>
            <a:off x="4338138" y="2748122"/>
            <a:ext cx="310877" cy="0"/>
          </a:xfrm>
          <a:prstGeom prst="line">
            <a:avLst/>
          </a:prstGeom>
          <a:ln w="762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B0E60BCE-9F9A-4497-9DA0-C22C0FD90E51}"/>
              </a:ext>
            </a:extLst>
          </p:cNvPr>
          <p:cNvSpPr txBox="1"/>
          <p:nvPr/>
        </p:nvSpPr>
        <p:spPr>
          <a:xfrm>
            <a:off x="748494" y="3001978"/>
            <a:ext cx="12135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 Nova" panose="020B0604020202020204"/>
              </a:rPr>
              <a:t>TAZ_file.taz.xml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9E66371-E249-4F7A-9030-090A78BC41A7}"/>
              </a:ext>
            </a:extLst>
          </p:cNvPr>
          <p:cNvSpPr txBox="1"/>
          <p:nvPr/>
        </p:nvSpPr>
        <p:spPr>
          <a:xfrm>
            <a:off x="1966652" y="2995756"/>
            <a:ext cx="12714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 Nova" panose="020B0604020202020204"/>
              </a:rPr>
              <a:t>OD_file.od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BC57C77-8A55-4C38-ABA7-6773C9FB1C41}"/>
              </a:ext>
            </a:extLst>
          </p:cNvPr>
          <p:cNvSpPr txBox="1"/>
          <p:nvPr/>
        </p:nvSpPr>
        <p:spPr>
          <a:xfrm>
            <a:off x="3242694" y="2991289"/>
            <a:ext cx="12714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 Nova" panose="020B0604020202020204"/>
              </a:rPr>
              <a:t>od2trips.config.xml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67F0BCB-80ED-4602-87FC-A6B263924E1D}"/>
              </a:ext>
            </a:extLst>
          </p:cNvPr>
          <p:cNvSpPr txBox="1"/>
          <p:nvPr/>
        </p:nvSpPr>
        <p:spPr>
          <a:xfrm>
            <a:off x="4522855" y="2986822"/>
            <a:ext cx="12714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 Nova" panose="020B0604020202020204"/>
              </a:rPr>
              <a:t>od_file.odtrips.xml</a:t>
            </a:r>
          </a:p>
        </p:txBody>
      </p:sp>
      <p:pic>
        <p:nvPicPr>
          <p:cNvPr id="43" name="Graphic 42" descr="Document">
            <a:extLst>
              <a:ext uri="{FF2B5EF4-FFF2-40B4-BE49-F238E27FC236}">
                <a16:creationId xmlns:a16="http://schemas.microsoft.com/office/drawing/2014/main" id="{A0C53201-7C00-4149-9E52-7156AD5008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602327" y="3585430"/>
            <a:ext cx="914400" cy="914400"/>
          </a:xfrm>
          <a:prstGeom prst="rect">
            <a:avLst/>
          </a:prstGeom>
        </p:spPr>
      </p:pic>
      <p:pic>
        <p:nvPicPr>
          <p:cNvPr id="44" name="Graphic 43" descr="Document">
            <a:extLst>
              <a:ext uri="{FF2B5EF4-FFF2-40B4-BE49-F238E27FC236}">
                <a16:creationId xmlns:a16="http://schemas.microsoft.com/office/drawing/2014/main" id="{4155211B-6085-4221-B448-B9F44AFD75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796652" y="3575402"/>
            <a:ext cx="914400" cy="914400"/>
          </a:xfrm>
          <a:prstGeom prst="rect">
            <a:avLst/>
          </a:prstGeom>
        </p:spPr>
      </p:pic>
      <p:pic>
        <p:nvPicPr>
          <p:cNvPr id="46" name="Graphic 45" descr="Document">
            <a:extLst>
              <a:ext uri="{FF2B5EF4-FFF2-40B4-BE49-F238E27FC236}">
                <a16:creationId xmlns:a16="http://schemas.microsoft.com/office/drawing/2014/main" id="{08199C38-1405-42C0-9CB4-1928971678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25031" y="3587640"/>
            <a:ext cx="914400" cy="914400"/>
          </a:xfrm>
          <a:prstGeom prst="rect">
            <a:avLst/>
          </a:prstGeom>
        </p:spPr>
      </p:pic>
      <p:sp>
        <p:nvSpPr>
          <p:cNvPr id="47" name="Cross 46">
            <a:extLst>
              <a:ext uri="{FF2B5EF4-FFF2-40B4-BE49-F238E27FC236}">
                <a16:creationId xmlns:a16="http://schemas.microsoft.com/office/drawing/2014/main" id="{6782FFF6-44F7-4796-8448-54CEAA9E6012}"/>
              </a:ext>
            </a:extLst>
          </p:cNvPr>
          <p:cNvSpPr/>
          <p:nvPr/>
        </p:nvSpPr>
        <p:spPr>
          <a:xfrm>
            <a:off x="2513169" y="3945266"/>
            <a:ext cx="318064" cy="329113"/>
          </a:xfrm>
          <a:prstGeom prst="plus">
            <a:avLst>
              <a:gd name="adj" fmla="val 3869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5F224D6-C39A-47B5-88B6-9502C80D978E}"/>
              </a:ext>
            </a:extLst>
          </p:cNvPr>
          <p:cNvCxnSpPr>
            <a:cxnSpLocks/>
          </p:cNvCxnSpPr>
          <p:nvPr/>
        </p:nvCxnSpPr>
        <p:spPr>
          <a:xfrm>
            <a:off x="3705445" y="4042630"/>
            <a:ext cx="310877" cy="0"/>
          </a:xfrm>
          <a:prstGeom prst="line">
            <a:avLst/>
          </a:prstGeom>
          <a:ln w="762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58DD1CF7-13A5-4316-A30A-49E8A67069EF}"/>
              </a:ext>
            </a:extLst>
          </p:cNvPr>
          <p:cNvCxnSpPr>
            <a:cxnSpLocks/>
          </p:cNvCxnSpPr>
          <p:nvPr/>
        </p:nvCxnSpPr>
        <p:spPr>
          <a:xfrm>
            <a:off x="3702406" y="4178653"/>
            <a:ext cx="310877" cy="0"/>
          </a:xfrm>
          <a:prstGeom prst="line">
            <a:avLst/>
          </a:prstGeom>
          <a:ln w="762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9F1C027B-AF6C-482F-8F11-E31493C1003F}"/>
              </a:ext>
            </a:extLst>
          </p:cNvPr>
          <p:cNvSpPr txBox="1"/>
          <p:nvPr/>
        </p:nvSpPr>
        <p:spPr>
          <a:xfrm>
            <a:off x="1347241" y="4432509"/>
            <a:ext cx="13637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 Nova" panose="020B0604020202020204"/>
              </a:rPr>
              <a:t>network_file.net.xml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56A04DF-43B4-4CF6-B3ED-5B88EA850575}"/>
              </a:ext>
            </a:extLst>
          </p:cNvPr>
          <p:cNvSpPr txBox="1"/>
          <p:nvPr/>
        </p:nvSpPr>
        <p:spPr>
          <a:xfrm>
            <a:off x="2628508" y="4426287"/>
            <a:ext cx="12714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 Nova" panose="020B0604020202020204"/>
              </a:rPr>
              <a:t>od_file.odtrips.xml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1F52267-B284-4826-B418-FDA4EF8001D4}"/>
              </a:ext>
            </a:extLst>
          </p:cNvPr>
          <p:cNvSpPr txBox="1"/>
          <p:nvPr/>
        </p:nvSpPr>
        <p:spPr>
          <a:xfrm>
            <a:off x="3575359" y="4437295"/>
            <a:ext cx="17926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 Nova" panose="020B0604020202020204"/>
              </a:rPr>
              <a:t>od_route_file.odtrips.</a:t>
            </a:r>
            <a:br>
              <a:rPr lang="en-US" sz="1000" dirty="0">
                <a:latin typeface="Arial Nova" panose="020B0604020202020204"/>
              </a:rPr>
            </a:br>
            <a:r>
              <a:rPr lang="en-US" sz="1000" dirty="0">
                <a:latin typeface="Arial Nova" panose="020B0604020202020204"/>
              </a:rPr>
              <a:t>rou.xml</a:t>
            </a:r>
          </a:p>
        </p:txBody>
      </p:sp>
    </p:spTree>
    <p:extLst>
      <p:ext uri="{BB962C8B-B14F-4D97-AF65-F5344CB8AC3E}">
        <p14:creationId xmlns:p14="http://schemas.microsoft.com/office/powerpoint/2010/main" val="31085543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 descr="Traffic light">
            <a:extLst>
              <a:ext uri="{FF2B5EF4-FFF2-40B4-BE49-F238E27FC236}">
                <a16:creationId xmlns:a16="http://schemas.microsoft.com/office/drawing/2014/main" id="{13650AE3-206E-4EB2-BF11-E2926199E4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F37C7C4-5D6C-4C8B-B8D9-70B7BAC47C46}"/>
              </a:ext>
            </a:extLst>
          </p:cNvPr>
          <p:cNvSpPr txBox="1"/>
          <p:nvPr/>
        </p:nvSpPr>
        <p:spPr>
          <a:xfrm>
            <a:off x="100634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18 | ASSETT 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AA5F609-3B16-4E58-841E-A61F6FC8EF56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14947AD-020C-4D24-9C31-2D683E1648CB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6516CEB-FFDE-4D9D-B28A-FA3066758809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182A74B-0D7C-4501-BBB6-0C947998621E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02918F6-0DCD-40EC-A9FE-6B81F965D6EE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76D940E-6186-4A2F-BA42-BF8235862BB9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AA5AEFD-93CA-46A2-9AB6-067840F803C5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8319588-DE4E-48A6-B222-1414A5873F6F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pic>
        <p:nvPicPr>
          <p:cNvPr id="18" name="Recording #3">
            <a:hlinkClick r:id="" action="ppaction://media"/>
            <a:extLst>
              <a:ext uri="{FF2B5EF4-FFF2-40B4-BE49-F238E27FC236}">
                <a16:creationId xmlns:a16="http://schemas.microsoft.com/office/drawing/2014/main" id="{49E6A9C7-89A8-4040-B663-FA0670DDD759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44042" y="230804"/>
            <a:ext cx="11955890" cy="6040755"/>
          </a:xfrm>
        </p:spPr>
      </p:pic>
    </p:spTree>
    <p:extLst>
      <p:ext uri="{BB962C8B-B14F-4D97-AF65-F5344CB8AC3E}">
        <p14:creationId xmlns:p14="http://schemas.microsoft.com/office/powerpoint/2010/main" val="4250371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00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E1A519B-9F14-49B2-AC1E-35A42BBDD7DA}"/>
              </a:ext>
            </a:extLst>
          </p:cNvPr>
          <p:cNvSpPr txBox="1"/>
          <p:nvPr/>
        </p:nvSpPr>
        <p:spPr>
          <a:xfrm>
            <a:off x="1" y="300521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Team Members</a:t>
            </a:r>
          </a:p>
        </p:txBody>
      </p:sp>
      <p:pic>
        <p:nvPicPr>
          <p:cNvPr id="35" name="Graphic 34" descr="Traffic light">
            <a:extLst>
              <a:ext uri="{FF2B5EF4-FFF2-40B4-BE49-F238E27FC236}">
                <a16:creationId xmlns:a16="http://schemas.microsoft.com/office/drawing/2014/main" id="{B29506C9-015D-4967-B25C-C3A6B2AE71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0EA0EE28-AD21-4607-9CB3-FA439B169996}"/>
              </a:ext>
            </a:extLst>
          </p:cNvPr>
          <p:cNvSpPr txBox="1"/>
          <p:nvPr/>
        </p:nvSpPr>
        <p:spPr>
          <a:xfrm>
            <a:off x="10139680" y="6506873"/>
            <a:ext cx="1879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1 | ASSETT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AA110C-2681-4E00-B2D3-BAD2832B06A9}"/>
              </a:ext>
            </a:extLst>
          </p:cNvPr>
          <p:cNvPicPr>
            <a:picLocks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8800"/>
                    </a14:imgEffect>
                    <a14:imgEffect>
                      <a14:brightnessContrast bright="9000" contrast="4000"/>
                    </a14:imgEffect>
                  </a14:imgLayer>
                </a14:imgProps>
              </a:ext>
            </a:extLst>
          </a:blip>
          <a:srcRect l="4425" t="3558" r="2753" b="2744"/>
          <a:stretch/>
        </p:blipFill>
        <p:spPr>
          <a:xfrm>
            <a:off x="7008078" y="4002337"/>
            <a:ext cx="1645920" cy="1828800"/>
          </a:xfrm>
          <a:prstGeom prst="round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4DE54D7-4CD5-4028-8DDA-7539FC21CF42}"/>
              </a:ext>
            </a:extLst>
          </p:cNvPr>
          <p:cNvSpPr txBox="1"/>
          <p:nvPr/>
        </p:nvSpPr>
        <p:spPr>
          <a:xfrm>
            <a:off x="8653998" y="4149197"/>
            <a:ext cx="21048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latin typeface="Arial Nova" panose="020B0604020202020204"/>
              </a:defRPr>
            </a:lvl1pPr>
          </a:lstStyle>
          <a:p>
            <a:r>
              <a:rPr lang="en-US" sz="2400" dirty="0"/>
              <a:t>Jim Murray  </a:t>
            </a:r>
            <a:br>
              <a:rPr lang="en-US" dirty="0"/>
            </a:br>
            <a:r>
              <a:rPr lang="en-US" dirty="0"/>
              <a:t>    Product Owner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D819569-6B6D-4DEE-AFAF-7D126F0ADAA7}"/>
              </a:ext>
            </a:extLst>
          </p:cNvPr>
          <p:cNvSpPr txBox="1"/>
          <p:nvPr/>
        </p:nvSpPr>
        <p:spPr>
          <a:xfrm>
            <a:off x="3243389" y="4432158"/>
            <a:ext cx="26717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 Nova" panose="020B0604020202020204"/>
              </a:rPr>
              <a:t>Marissa Esguerra</a:t>
            </a:r>
            <a:br>
              <a:rPr lang="en-US" dirty="0">
                <a:latin typeface="Arial Nova" panose="020B0604020202020204"/>
              </a:rPr>
            </a:br>
            <a:r>
              <a:rPr lang="en-US" dirty="0">
                <a:latin typeface="Arial Nova" panose="020B0604020202020204"/>
              </a:rPr>
              <a:t>    Scrum Master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8429FB9-039A-45D1-9FD6-7B34CC5C7968}"/>
              </a:ext>
            </a:extLst>
          </p:cNvPr>
          <p:cNvSpPr txBox="1"/>
          <p:nvPr/>
        </p:nvSpPr>
        <p:spPr>
          <a:xfrm>
            <a:off x="3243389" y="1877276"/>
            <a:ext cx="30873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latin typeface="Arial Nova" panose="020B0604020202020204"/>
              </a:defRPr>
            </a:lvl1pPr>
          </a:lstStyle>
          <a:p>
            <a:r>
              <a:rPr lang="en-US" sz="2400" dirty="0"/>
              <a:t>Goutham Chalamala</a:t>
            </a:r>
            <a:br>
              <a:rPr lang="en-US" dirty="0"/>
            </a:br>
            <a:r>
              <a:rPr lang="en-US" dirty="0"/>
              <a:t>    Developer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AB7B9E-6C13-4CC7-9FED-968DF57E2895}"/>
              </a:ext>
            </a:extLst>
          </p:cNvPr>
          <p:cNvSpPr txBox="1"/>
          <p:nvPr/>
        </p:nvSpPr>
        <p:spPr>
          <a:xfrm>
            <a:off x="8653998" y="1844411"/>
            <a:ext cx="22533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latin typeface="Arial Nova" panose="020B0604020202020204"/>
              </a:defRPr>
            </a:lvl1pPr>
          </a:lstStyle>
          <a:p>
            <a:r>
              <a:rPr lang="en-US" sz="2400" dirty="0"/>
              <a:t>Michael Lepe</a:t>
            </a:r>
            <a:br>
              <a:rPr lang="en-US" dirty="0"/>
            </a:br>
            <a:r>
              <a:rPr lang="en-US" dirty="0"/>
              <a:t>    Developer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06148F-9119-4F66-80B8-C0D93CD7A36D}"/>
              </a:ext>
            </a:extLst>
          </p:cNvPr>
          <p:cNvCxnSpPr/>
          <p:nvPr/>
        </p:nvCxnSpPr>
        <p:spPr>
          <a:xfrm>
            <a:off x="877457" y="711201"/>
            <a:ext cx="157941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8616C83-A366-4428-A182-DBECA3253A44}"/>
              </a:ext>
            </a:extLst>
          </p:cNvPr>
          <p:cNvCxnSpPr/>
          <p:nvPr/>
        </p:nvCxnSpPr>
        <p:spPr>
          <a:xfrm>
            <a:off x="9850599" y="706589"/>
            <a:ext cx="157941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96AB9082-7A76-4BF3-B86C-0AE49516928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091" t="21003" r="20475" b="27067"/>
          <a:stretch/>
        </p:blipFill>
        <p:spPr>
          <a:xfrm>
            <a:off x="7008075" y="1683131"/>
            <a:ext cx="1645920" cy="1828801"/>
          </a:xfrm>
          <a:prstGeom prst="roundRect">
            <a:avLst/>
          </a:prstGeom>
        </p:spPr>
      </p:pic>
      <p:pic>
        <p:nvPicPr>
          <p:cNvPr id="11" name="Picture 10" descr="A person wearing a white shirt&#10;&#10;Description automatically generated">
            <a:extLst>
              <a:ext uri="{FF2B5EF4-FFF2-40B4-BE49-F238E27FC236}">
                <a16:creationId xmlns:a16="http://schemas.microsoft.com/office/drawing/2014/main" id="{CC549AC6-4EF3-4380-82A8-C3D31F04DE6B}"/>
              </a:ext>
            </a:extLst>
          </p:cNvPr>
          <p:cNvPicPr>
            <a:picLocks/>
          </p:cNvPicPr>
          <p:nvPr/>
        </p:nvPicPr>
        <p:blipFill rotWithShape="1">
          <a:blip r:embed="rId7"/>
          <a:srcRect l="6776" b="11440"/>
          <a:stretch/>
        </p:blipFill>
        <p:spPr>
          <a:xfrm>
            <a:off x="1532814" y="4002337"/>
            <a:ext cx="1645920" cy="1828801"/>
          </a:xfrm>
          <a:prstGeom prst="round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00B1A42-ADC2-4F69-B7ED-9A48E7A3933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32814" y="1683131"/>
            <a:ext cx="1645920" cy="1828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8067549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 descr="Traffic light">
            <a:extLst>
              <a:ext uri="{FF2B5EF4-FFF2-40B4-BE49-F238E27FC236}">
                <a16:creationId xmlns:a16="http://schemas.microsoft.com/office/drawing/2014/main" id="{D40A3B09-4B86-4083-8683-EB0C7BBE4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04403ED-3CC1-4BD8-83EF-3155D6875D02}"/>
              </a:ext>
            </a:extLst>
          </p:cNvPr>
          <p:cNvSpPr txBox="1"/>
          <p:nvPr/>
        </p:nvSpPr>
        <p:spPr>
          <a:xfrm>
            <a:off x="0" y="175266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NetEdit &amp; SUMO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B516397-1C0C-4374-8FBC-47DDAA30FD9C}"/>
              </a:ext>
            </a:extLst>
          </p:cNvPr>
          <p:cNvCxnSpPr>
            <a:cxnSpLocks/>
          </p:cNvCxnSpPr>
          <p:nvPr/>
        </p:nvCxnSpPr>
        <p:spPr>
          <a:xfrm>
            <a:off x="10178496" y="715827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EE1827-A027-42DA-A351-1B5DC4C88E81}"/>
              </a:ext>
            </a:extLst>
          </p:cNvPr>
          <p:cNvCxnSpPr>
            <a:cxnSpLocks/>
          </p:cNvCxnSpPr>
          <p:nvPr/>
        </p:nvCxnSpPr>
        <p:spPr>
          <a:xfrm>
            <a:off x="623454" y="720446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BE94140-1525-48DF-8A22-5E426F5C3657}"/>
              </a:ext>
            </a:extLst>
          </p:cNvPr>
          <p:cNvSpPr txBox="1"/>
          <p:nvPr/>
        </p:nvSpPr>
        <p:spPr>
          <a:xfrm>
            <a:off x="6025068" y="1191254"/>
            <a:ext cx="4378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 Nova" panose="020B0504020202020204" pitchFamily="34" charset="0"/>
              </a:rPr>
              <a:t>SUMO Integration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CE25C0-14E1-4AA7-ADE3-9AF4414D3834}"/>
              </a:ext>
            </a:extLst>
          </p:cNvPr>
          <p:cNvSpPr txBox="1"/>
          <p:nvPr/>
        </p:nvSpPr>
        <p:spPr>
          <a:xfrm>
            <a:off x="6277316" y="1599157"/>
            <a:ext cx="543195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 Nova"/>
              </a:rPr>
              <a:t>– </a:t>
            </a:r>
            <a:r>
              <a:rPr lang="en-US" sz="2000" dirty="0">
                <a:latin typeface="Arial Nova" panose="020B0504020202020204" pitchFamily="34" charset="0"/>
              </a:rPr>
              <a:t>Inputs into Duarouter file</a:t>
            </a:r>
          </a:p>
          <a:p>
            <a:r>
              <a:rPr lang="en-US" sz="2000" dirty="0">
                <a:latin typeface="Arial Nova"/>
              </a:rPr>
              <a:t>– </a:t>
            </a:r>
            <a:r>
              <a:rPr lang="en-US" sz="2000" dirty="0">
                <a:latin typeface="Arial Nova" panose="020B0504020202020204" pitchFamily="34" charset="0"/>
              </a:rPr>
              <a:t>Input data from: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 panose="020B0504020202020204" pitchFamily="34" charset="0"/>
              </a:rPr>
              <a:t>“Additional” file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 panose="020B0504020202020204" pitchFamily="34" charset="0"/>
              </a:rPr>
              <a:t>Includes OD and Detectors</a:t>
            </a:r>
          </a:p>
          <a:p>
            <a:r>
              <a:rPr lang="en-US" sz="2000" dirty="0">
                <a:latin typeface="Arial Nova"/>
              </a:rPr>
              <a:t>– </a:t>
            </a:r>
            <a:r>
              <a:rPr lang="en-US" sz="2000" dirty="0">
                <a:latin typeface="Arial Nova" panose="020B0504020202020204" pitchFamily="34" charset="0"/>
              </a:rPr>
              <a:t>Runs the loaded simulation in SUMO </a:t>
            </a:r>
          </a:p>
          <a:p>
            <a:r>
              <a:rPr lang="en-US" sz="2000" dirty="0">
                <a:latin typeface="Arial Nova"/>
              </a:rPr>
              <a:t>– Outputs: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/>
              </a:rPr>
              <a:t>Vehicle speed (seconds)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/>
              </a:rPr>
              <a:t>Detectors hit</a:t>
            </a:r>
          </a:p>
          <a:p>
            <a:r>
              <a:rPr lang="en-US" sz="2000" dirty="0">
                <a:latin typeface="Arial Nova"/>
              </a:rPr>
              <a:t>– Allows us to identify: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/>
              </a:rPr>
              <a:t>Count of vehicles on a certain road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/>
              </a:rPr>
              <a:t>Flow of traffic during specific times of the day</a:t>
            </a:r>
          </a:p>
          <a:p>
            <a:r>
              <a:rPr lang="en-US" sz="2000" dirty="0">
                <a:latin typeface="Arial Nova"/>
              </a:rPr>
              <a:t>– Execution Details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/>
              </a:rPr>
              <a:t>21,000 road segments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/>
              </a:rPr>
              <a:t>7+ hours processing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/>
              </a:rPr>
              <a:t>Post Processing Analysis XML to CSV 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29CE78D-C454-45A1-A90B-6898D88B8356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B79A683-6926-4AA9-8913-A9E2CD4ECFDD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BB82A19-7BEC-4A2C-A63B-23D06A725AFE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2B34DECA-ABE7-41BC-8CA0-3EC73351669B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9A9BD0E-E0F4-45EB-A52C-4C4EE209F979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53FC7B8-385A-4457-BD34-B59CECE06169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F532CC7-D7DE-4CF5-B750-D490DDFDCDDE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63DCAD1-319E-4F2E-9AA0-E622FFC508EF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451AA711-4ED7-4CF5-A3EF-AEE3258443C6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61883" y="1674461"/>
            <a:ext cx="4378086" cy="3973303"/>
          </a:xfrm>
          <a:prstGeom prst="ellipse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77D8E3B-A6E5-41E3-B4D9-29615A2EEDF3}"/>
              </a:ext>
            </a:extLst>
          </p:cNvPr>
          <p:cNvSpPr txBox="1"/>
          <p:nvPr/>
        </p:nvSpPr>
        <p:spPr>
          <a:xfrm>
            <a:off x="100634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19 | ASSETT  </a:t>
            </a:r>
          </a:p>
        </p:txBody>
      </p:sp>
    </p:spTree>
    <p:extLst>
      <p:ext uri="{BB962C8B-B14F-4D97-AF65-F5344CB8AC3E}">
        <p14:creationId xmlns:p14="http://schemas.microsoft.com/office/powerpoint/2010/main" val="38206265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 descr="Traffic light">
            <a:extLst>
              <a:ext uri="{FF2B5EF4-FFF2-40B4-BE49-F238E27FC236}">
                <a16:creationId xmlns:a16="http://schemas.microsoft.com/office/drawing/2014/main" id="{D40A3B09-4B86-4083-8683-EB0C7BBE4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04403ED-3CC1-4BD8-83EF-3155D6875D02}"/>
              </a:ext>
            </a:extLst>
          </p:cNvPr>
          <p:cNvSpPr txBox="1"/>
          <p:nvPr/>
        </p:nvSpPr>
        <p:spPr>
          <a:xfrm>
            <a:off x="0" y="90496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 Main Enter &amp; Exit Points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EE1827-A027-42DA-A351-1B5DC4C88E81}"/>
              </a:ext>
            </a:extLst>
          </p:cNvPr>
          <p:cNvCxnSpPr>
            <a:cxnSpLocks/>
          </p:cNvCxnSpPr>
          <p:nvPr/>
        </p:nvCxnSpPr>
        <p:spPr>
          <a:xfrm flipV="1">
            <a:off x="623454" y="720446"/>
            <a:ext cx="1861562" cy="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E4CD14-B3E6-4A6C-A8B4-5BAED475EB5D}"/>
              </a:ext>
            </a:extLst>
          </p:cNvPr>
          <p:cNvCxnSpPr>
            <a:cxnSpLocks/>
          </p:cNvCxnSpPr>
          <p:nvPr/>
        </p:nvCxnSpPr>
        <p:spPr>
          <a:xfrm>
            <a:off x="9832488" y="705958"/>
            <a:ext cx="1865376" cy="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C1FBAAD-6AE0-40FF-ABB6-AF7F06BD8196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CBD9611-A5F6-41E0-AFA6-A10B23AC9B28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499CB92-C23D-4826-B406-74D8640E849E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FD649FB-53BA-43E2-B6A9-40C0455FA314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BD73B49-A5BF-43D2-B947-5F957E2C7758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10F0B8F-832E-48B6-B8B6-8D69E67A0322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2A512D9-2777-42B9-B180-85F479D134CA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04717C6-2CA3-49D8-AF70-09D7167B013E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C8F0236-C8E3-4B3C-9CB7-C4E351FB4BFF}"/>
              </a:ext>
            </a:extLst>
          </p:cNvPr>
          <p:cNvSpPr txBox="1"/>
          <p:nvPr/>
        </p:nvSpPr>
        <p:spPr>
          <a:xfrm>
            <a:off x="100634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20 | ASSETT 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DF407D-6A82-4886-9F80-8D967F9B2F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23"/>
          <a:stretch/>
        </p:blipFill>
        <p:spPr>
          <a:xfrm>
            <a:off x="1230206" y="1202863"/>
            <a:ext cx="9534970" cy="509741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72165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 descr="Traffic light">
            <a:extLst>
              <a:ext uri="{FF2B5EF4-FFF2-40B4-BE49-F238E27FC236}">
                <a16:creationId xmlns:a16="http://schemas.microsoft.com/office/drawing/2014/main" id="{D40A3B09-4B86-4083-8683-EB0C7BBE4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8C1FBAAD-6AE0-40FF-ABB6-AF7F06BD8196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CBD9611-A5F6-41E0-AFA6-A10B23AC9B28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499CB92-C23D-4826-B406-74D8640E849E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FD649FB-53BA-43E2-B6A9-40C0455FA314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BD73B49-A5BF-43D2-B947-5F957E2C7758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10F0B8F-832E-48B6-B8B6-8D69E67A0322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2A512D9-2777-42B9-B180-85F479D134CA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04717C6-2CA3-49D8-AF70-09D7167B013E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C8F0236-C8E3-4B3C-9CB7-C4E351FB4BFF}"/>
              </a:ext>
            </a:extLst>
          </p:cNvPr>
          <p:cNvSpPr txBox="1"/>
          <p:nvPr/>
        </p:nvSpPr>
        <p:spPr>
          <a:xfrm>
            <a:off x="100634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21 | ASSETT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A3127F-393A-43FE-8C5F-2F23EAE594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5487" y="1359740"/>
            <a:ext cx="9581025" cy="476416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ACD32A4-2F02-4757-87BC-720AA08E86EC}"/>
              </a:ext>
            </a:extLst>
          </p:cNvPr>
          <p:cNvSpPr txBox="1"/>
          <p:nvPr/>
        </p:nvSpPr>
        <p:spPr>
          <a:xfrm>
            <a:off x="0" y="90496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 Aggregated Summary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ADE0030-FCF8-4CCA-BA31-291636E98E5B}"/>
              </a:ext>
            </a:extLst>
          </p:cNvPr>
          <p:cNvCxnSpPr>
            <a:cxnSpLocks/>
          </p:cNvCxnSpPr>
          <p:nvPr/>
        </p:nvCxnSpPr>
        <p:spPr>
          <a:xfrm flipV="1">
            <a:off x="623454" y="720446"/>
            <a:ext cx="1861562" cy="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904C5B1-E7CD-4D0E-96AD-5321FFF1ACEA}"/>
              </a:ext>
            </a:extLst>
          </p:cNvPr>
          <p:cNvCxnSpPr>
            <a:cxnSpLocks/>
          </p:cNvCxnSpPr>
          <p:nvPr/>
        </p:nvCxnSpPr>
        <p:spPr>
          <a:xfrm>
            <a:off x="9832488" y="705958"/>
            <a:ext cx="1865376" cy="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81144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34B9EFD9-1113-4306-B729-786CF15EB8C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alphaModFix amt="52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61" y="350710"/>
            <a:ext cx="12178373" cy="6510197"/>
          </a:xfrm>
          <a:prstGeom prst="rect">
            <a:avLst/>
          </a:prstGeom>
        </p:spPr>
      </p:pic>
      <p:pic>
        <p:nvPicPr>
          <p:cNvPr id="10" name="Graphic 9" descr="Traffic light">
            <a:extLst>
              <a:ext uri="{FF2B5EF4-FFF2-40B4-BE49-F238E27FC236}">
                <a16:creationId xmlns:a16="http://schemas.microsoft.com/office/drawing/2014/main" id="{D40A3B09-4B86-4083-8683-EB0C7BBE41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04403ED-3CC1-4BD8-83EF-3155D6875D02}"/>
              </a:ext>
            </a:extLst>
          </p:cNvPr>
          <p:cNvSpPr txBox="1"/>
          <p:nvPr/>
        </p:nvSpPr>
        <p:spPr>
          <a:xfrm>
            <a:off x="0" y="74961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Data Validation &amp; Confidence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905866-D9A0-4BCA-B904-BDF5F01D4526}"/>
              </a:ext>
            </a:extLst>
          </p:cNvPr>
          <p:cNvSpPr txBox="1"/>
          <p:nvPr/>
        </p:nvSpPr>
        <p:spPr>
          <a:xfrm>
            <a:off x="5486577" y="1739773"/>
            <a:ext cx="634612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latin typeface="Arial Nova" panose="020B0504020202020204" pitchFamily="34" charset="0"/>
              </a:rPr>
              <a:t>Data volumes correlated to observed data from ASSETT Survey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latin typeface="Arial Nova" panose="020B0504020202020204" pitchFamily="34" charset="0"/>
              </a:rPr>
              <a:t>Data routes correspond to VDOT/ Prince William Country data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latin typeface="Arial Nova" panose="020B0504020202020204" pitchFamily="34" charset="0"/>
              </a:rPr>
              <a:t>Basic Agreement with HERE data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latin typeface="Arial Nova" panose="020B0504020202020204" pitchFamily="34" charset="0"/>
              </a:rPr>
              <a:t>Random trips included as stochastic load – with a normal distribution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latin typeface="Arial Nova" panose="020B0504020202020204" pitchFamily="34" charset="0"/>
              </a:rPr>
              <a:t>Simulation derived data roughly corresponds to overall traffic volume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latin typeface="Arial Nova" panose="020B0504020202020204" pitchFamily="34" charset="0"/>
              </a:rPr>
              <a:t>Mean commute time for duration is representative of Norther Virginia Area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latin typeface="Arial Nova" panose="020B0504020202020204" pitchFamily="34" charset="0"/>
              </a:rPr>
              <a:t>Basic alignment but limited due to lack of definitive route information for traffic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>
                <a:latin typeface="Arial Nova" panose="020B0504020202020204" pitchFamily="34" charset="0"/>
              </a:rPr>
              <a:t>Customer understands and accepts model data results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F521E51-FE70-420E-9BEA-46CBC06668A9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E65847E-EC8C-4121-978F-6BFFB4273311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EA8849D-9C35-4482-8803-367CFE6FC9B8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AD92275-E034-45E5-AD22-66887F725C62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493512A-5065-40F9-B24D-58E307E09485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F71D314-830F-4985-9B44-68DF3BBB8E91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13AF8BAE-F273-4029-A553-A3F204F8523A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D353669-D938-49D1-8510-A9D161CD4D60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D7E54E0-B3E2-4A69-871A-4B03AE9DCFAF}"/>
              </a:ext>
            </a:extLst>
          </p:cNvPr>
          <p:cNvCxnSpPr>
            <a:cxnSpLocks/>
          </p:cNvCxnSpPr>
          <p:nvPr/>
        </p:nvCxnSpPr>
        <p:spPr>
          <a:xfrm>
            <a:off x="10763788" y="720446"/>
            <a:ext cx="106891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2787BF4-7483-4530-ACBB-F88E8C96169B}"/>
              </a:ext>
            </a:extLst>
          </p:cNvPr>
          <p:cNvCxnSpPr>
            <a:cxnSpLocks/>
          </p:cNvCxnSpPr>
          <p:nvPr/>
        </p:nvCxnSpPr>
        <p:spPr>
          <a:xfrm>
            <a:off x="317824" y="724798"/>
            <a:ext cx="106891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F8758F37-BDEF-47E6-8C79-D65F23DD1BD2}"/>
              </a:ext>
            </a:extLst>
          </p:cNvPr>
          <p:cNvSpPr/>
          <p:nvPr/>
        </p:nvSpPr>
        <p:spPr>
          <a:xfrm>
            <a:off x="5082127" y="1275878"/>
            <a:ext cx="35796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Arial Nova Light" panose="020B0304020202020204"/>
              </a:rPr>
              <a:t>Outcome Analysis</a:t>
            </a:r>
          </a:p>
        </p:txBody>
      </p:sp>
      <p:pic>
        <p:nvPicPr>
          <p:cNvPr id="9" name="Graphic 8" descr="Upward trend">
            <a:extLst>
              <a:ext uri="{FF2B5EF4-FFF2-40B4-BE49-F238E27FC236}">
                <a16:creationId xmlns:a16="http://schemas.microsoft.com/office/drawing/2014/main" id="{DA928889-0A70-4A62-B5C4-931BD956017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69740" y="1500112"/>
            <a:ext cx="4543625" cy="454362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86B4CE8-951C-4FE6-A369-06B109B9C9A1}"/>
              </a:ext>
            </a:extLst>
          </p:cNvPr>
          <p:cNvSpPr txBox="1"/>
          <p:nvPr/>
        </p:nvSpPr>
        <p:spPr>
          <a:xfrm>
            <a:off x="100126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22 | ASSETT  </a:t>
            </a:r>
          </a:p>
        </p:txBody>
      </p:sp>
    </p:spTree>
    <p:extLst>
      <p:ext uri="{BB962C8B-B14F-4D97-AF65-F5344CB8AC3E}">
        <p14:creationId xmlns:p14="http://schemas.microsoft.com/office/powerpoint/2010/main" val="20101305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22633C5E-984F-4A93-AC85-4064ECA670C8}"/>
              </a:ext>
            </a:extLst>
          </p:cNvPr>
          <p:cNvSpPr/>
          <p:nvPr/>
        </p:nvSpPr>
        <p:spPr>
          <a:xfrm>
            <a:off x="6431740" y="2036500"/>
            <a:ext cx="5212080" cy="640080"/>
          </a:xfrm>
          <a:prstGeom prst="rect">
            <a:avLst/>
          </a:prstGeom>
          <a:gradFill>
            <a:gsLst>
              <a:gs pos="0">
                <a:srgbClr val="AACFA5"/>
              </a:gs>
              <a:gs pos="100000">
                <a:srgbClr val="B6DCB0">
                  <a:alpha val="0"/>
                </a:srgbClr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399304E-E5E2-4438-BD7B-490EBB7AB1C7}"/>
              </a:ext>
            </a:extLst>
          </p:cNvPr>
          <p:cNvSpPr/>
          <p:nvPr/>
        </p:nvSpPr>
        <p:spPr>
          <a:xfrm>
            <a:off x="6795356" y="2779717"/>
            <a:ext cx="5212080" cy="640080"/>
          </a:xfrm>
          <a:prstGeom prst="rect">
            <a:avLst/>
          </a:prstGeom>
          <a:gradFill>
            <a:gsLst>
              <a:gs pos="0">
                <a:srgbClr val="AACFA5"/>
              </a:gs>
              <a:gs pos="100000">
                <a:srgbClr val="B6DCB0">
                  <a:alpha val="0"/>
                </a:srgbClr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5A71A9C-3581-481F-95FD-152374D2176F}"/>
              </a:ext>
            </a:extLst>
          </p:cNvPr>
          <p:cNvSpPr/>
          <p:nvPr/>
        </p:nvSpPr>
        <p:spPr>
          <a:xfrm>
            <a:off x="6847020" y="3679243"/>
            <a:ext cx="5212080" cy="640080"/>
          </a:xfrm>
          <a:prstGeom prst="rect">
            <a:avLst/>
          </a:prstGeom>
          <a:gradFill>
            <a:gsLst>
              <a:gs pos="0">
                <a:srgbClr val="AACFA5"/>
              </a:gs>
              <a:gs pos="100000">
                <a:srgbClr val="B6DCB0">
                  <a:alpha val="0"/>
                </a:srgbClr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B34E6DD8-4AA3-40D1-BF4D-EA3B21250F01}"/>
              </a:ext>
            </a:extLst>
          </p:cNvPr>
          <p:cNvSpPr/>
          <p:nvPr/>
        </p:nvSpPr>
        <p:spPr>
          <a:xfrm>
            <a:off x="6462752" y="4479274"/>
            <a:ext cx="5212080" cy="640080"/>
          </a:xfrm>
          <a:prstGeom prst="rect">
            <a:avLst/>
          </a:prstGeom>
          <a:gradFill>
            <a:gsLst>
              <a:gs pos="0">
                <a:srgbClr val="AACFA5"/>
              </a:gs>
              <a:gs pos="100000">
                <a:srgbClr val="B6DCB0">
                  <a:alpha val="0"/>
                </a:srgbClr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E21D1041-9B8F-4DA8-9807-0E5F8EE5D450}"/>
              </a:ext>
            </a:extLst>
          </p:cNvPr>
          <p:cNvSpPr/>
          <p:nvPr/>
        </p:nvSpPr>
        <p:spPr>
          <a:xfrm>
            <a:off x="5631443" y="5287929"/>
            <a:ext cx="5212080" cy="640080"/>
          </a:xfrm>
          <a:prstGeom prst="rect">
            <a:avLst/>
          </a:prstGeom>
          <a:gradFill>
            <a:gsLst>
              <a:gs pos="0">
                <a:srgbClr val="AACFA5"/>
              </a:gs>
              <a:gs pos="100000">
                <a:srgbClr val="B6DCB0">
                  <a:alpha val="0"/>
                </a:srgbClr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57D55D2-227C-454C-9EEC-7EF7FE8A30F2}"/>
              </a:ext>
            </a:extLst>
          </p:cNvPr>
          <p:cNvSpPr/>
          <p:nvPr/>
        </p:nvSpPr>
        <p:spPr>
          <a:xfrm>
            <a:off x="5551225" y="1271533"/>
            <a:ext cx="5212080" cy="640080"/>
          </a:xfrm>
          <a:prstGeom prst="rect">
            <a:avLst/>
          </a:prstGeom>
          <a:gradFill>
            <a:gsLst>
              <a:gs pos="0">
                <a:srgbClr val="AACFA5"/>
              </a:gs>
              <a:gs pos="100000">
                <a:srgbClr val="B6DCB0">
                  <a:alpha val="0"/>
                </a:srgbClr>
              </a:gs>
            </a:gsLst>
            <a:path path="circle">
              <a:fillToRect r="100000" b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Graphic 9" descr="Traffic light">
            <a:extLst>
              <a:ext uri="{FF2B5EF4-FFF2-40B4-BE49-F238E27FC236}">
                <a16:creationId xmlns:a16="http://schemas.microsoft.com/office/drawing/2014/main" id="{D40A3B09-4B86-4083-8683-EB0C7BBE4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04403ED-3CC1-4BD8-83EF-3155D6875D02}"/>
              </a:ext>
            </a:extLst>
          </p:cNvPr>
          <p:cNvSpPr txBox="1"/>
          <p:nvPr/>
        </p:nvSpPr>
        <p:spPr>
          <a:xfrm>
            <a:off x="9767" y="153414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Summary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EE1827-A027-42DA-A351-1B5DC4C88E81}"/>
              </a:ext>
            </a:extLst>
          </p:cNvPr>
          <p:cNvCxnSpPr>
            <a:cxnSpLocks/>
          </p:cNvCxnSpPr>
          <p:nvPr/>
        </p:nvCxnSpPr>
        <p:spPr>
          <a:xfrm flipV="1">
            <a:off x="623454" y="720446"/>
            <a:ext cx="2950063" cy="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E4CD14-B3E6-4A6C-A8B4-5BAED475EB5D}"/>
              </a:ext>
            </a:extLst>
          </p:cNvPr>
          <p:cNvCxnSpPr>
            <a:cxnSpLocks/>
          </p:cNvCxnSpPr>
          <p:nvPr/>
        </p:nvCxnSpPr>
        <p:spPr>
          <a:xfrm flipV="1">
            <a:off x="8460828" y="705959"/>
            <a:ext cx="3128464" cy="144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383C90B6-FF9A-43A8-AC48-FE2A46A2B233}"/>
              </a:ext>
            </a:extLst>
          </p:cNvPr>
          <p:cNvSpPr/>
          <p:nvPr/>
        </p:nvSpPr>
        <p:spPr>
          <a:xfrm>
            <a:off x="5265683" y="1233839"/>
            <a:ext cx="731520" cy="735630"/>
          </a:xfrm>
          <a:prstGeom prst="ellipse">
            <a:avLst/>
          </a:prstGeom>
          <a:solidFill>
            <a:srgbClr val="AACFA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7E12AC05-0DC5-458D-BF4C-8108E9C0E6C3}"/>
              </a:ext>
            </a:extLst>
          </p:cNvPr>
          <p:cNvSpPr/>
          <p:nvPr/>
        </p:nvSpPr>
        <p:spPr>
          <a:xfrm rot="5400000">
            <a:off x="332886" y="2034665"/>
            <a:ext cx="3612931" cy="2952409"/>
          </a:xfrm>
          <a:prstGeom prst="hexagon">
            <a:avLst>
              <a:gd name="adj" fmla="val 35728"/>
              <a:gd name="vf" fmla="val 115470"/>
            </a:avLst>
          </a:prstGeom>
          <a:noFill/>
          <a:ln w="57150">
            <a:solidFill>
              <a:srgbClr val="AACFA5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E7001A47-640A-4476-9AEA-15A7B37B060F}"/>
              </a:ext>
            </a:extLst>
          </p:cNvPr>
          <p:cNvSpPr/>
          <p:nvPr/>
        </p:nvSpPr>
        <p:spPr>
          <a:xfrm rot="2055073">
            <a:off x="203132" y="1546465"/>
            <a:ext cx="3872433" cy="6111602"/>
          </a:xfrm>
          <a:prstGeom prst="arc">
            <a:avLst>
              <a:gd name="adj1" fmla="val 16631073"/>
              <a:gd name="adj2" fmla="val 19774489"/>
            </a:avLst>
          </a:prstGeom>
          <a:ln w="28575">
            <a:solidFill>
              <a:srgbClr val="AACFA5"/>
            </a:solidFill>
            <a:prstDash val="lgDash"/>
          </a:ln>
          <a:effectLst>
            <a:outerShdw blurRad="50800" dist="38100" dir="8100000" algn="tr" rotWithShape="0">
              <a:prstClr val="black">
                <a:alpha val="16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C4BA6C-BF85-4605-AD1C-6AEA0E6C529E}"/>
              </a:ext>
            </a:extLst>
          </p:cNvPr>
          <p:cNvCxnSpPr>
            <a:cxnSpLocks/>
          </p:cNvCxnSpPr>
          <p:nvPr/>
        </p:nvCxnSpPr>
        <p:spPr>
          <a:xfrm flipV="1">
            <a:off x="4583672" y="1958410"/>
            <a:ext cx="600205" cy="587187"/>
          </a:xfrm>
          <a:prstGeom prst="line">
            <a:avLst/>
          </a:prstGeom>
          <a:ln w="28575">
            <a:solidFill>
              <a:srgbClr val="AACFA5"/>
            </a:solidFill>
            <a:prstDash val="lgDash"/>
          </a:ln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473B9FE-7DDE-4FBD-B89D-8941C48D4FCB}"/>
              </a:ext>
            </a:extLst>
          </p:cNvPr>
          <p:cNvCxnSpPr>
            <a:cxnSpLocks/>
          </p:cNvCxnSpPr>
          <p:nvPr/>
        </p:nvCxnSpPr>
        <p:spPr>
          <a:xfrm flipV="1">
            <a:off x="4771760" y="2519872"/>
            <a:ext cx="1265986" cy="411184"/>
          </a:xfrm>
          <a:prstGeom prst="line">
            <a:avLst/>
          </a:prstGeom>
          <a:ln w="28575">
            <a:solidFill>
              <a:srgbClr val="AACFA5"/>
            </a:solidFill>
            <a:prstDash val="lgDash"/>
          </a:ln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ED083063-2207-4CD9-A495-3DD784742658}"/>
              </a:ext>
            </a:extLst>
          </p:cNvPr>
          <p:cNvCxnSpPr>
            <a:cxnSpLocks/>
          </p:cNvCxnSpPr>
          <p:nvPr/>
        </p:nvCxnSpPr>
        <p:spPr>
          <a:xfrm>
            <a:off x="4641235" y="4454121"/>
            <a:ext cx="624448" cy="540322"/>
          </a:xfrm>
          <a:prstGeom prst="line">
            <a:avLst/>
          </a:prstGeom>
          <a:ln w="28575">
            <a:solidFill>
              <a:srgbClr val="AACFA5"/>
            </a:solidFill>
            <a:prstDash val="lgDash"/>
          </a:ln>
          <a:effectLst>
            <a:outerShdw blurRad="50800" dist="38100" dir="13500000" algn="br" rotWithShape="0">
              <a:prstClr val="black">
                <a:alpha val="22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26B321C-64D4-4766-BFF1-B8BBEEF6B8EC}"/>
              </a:ext>
            </a:extLst>
          </p:cNvPr>
          <p:cNvCxnSpPr>
            <a:cxnSpLocks/>
          </p:cNvCxnSpPr>
          <p:nvPr/>
        </p:nvCxnSpPr>
        <p:spPr>
          <a:xfrm>
            <a:off x="3752908" y="3505439"/>
            <a:ext cx="536675" cy="5430"/>
          </a:xfrm>
          <a:prstGeom prst="line">
            <a:avLst/>
          </a:prstGeom>
          <a:ln w="28575">
            <a:solidFill>
              <a:srgbClr val="AACFA5"/>
            </a:solidFill>
            <a:prstDash val="lgDash"/>
          </a:ln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Graphic 41" descr="Database">
            <a:extLst>
              <a:ext uri="{FF2B5EF4-FFF2-40B4-BE49-F238E27FC236}">
                <a16:creationId xmlns:a16="http://schemas.microsoft.com/office/drawing/2014/main" id="{06AA7C60-DE64-4E39-BE7A-86F9A5A93E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75798" y="2178664"/>
            <a:ext cx="2577007" cy="257700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BE94140-1525-48DF-8A22-5E426F5C3657}"/>
              </a:ext>
            </a:extLst>
          </p:cNvPr>
          <p:cNvSpPr txBox="1"/>
          <p:nvPr/>
        </p:nvSpPr>
        <p:spPr>
          <a:xfrm>
            <a:off x="6861502" y="2042391"/>
            <a:ext cx="437808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latin typeface="Arial Nova" panose="020B0504020202020204" pitchFamily="34" charset="0"/>
              </a:rPr>
              <a:t>Proven technology application with SUMO Integration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BE94140-1525-48DF-8A22-5E426F5C3657}"/>
              </a:ext>
            </a:extLst>
          </p:cNvPr>
          <p:cNvSpPr txBox="1"/>
          <p:nvPr/>
        </p:nvSpPr>
        <p:spPr>
          <a:xfrm>
            <a:off x="5978214" y="1264973"/>
            <a:ext cx="585961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latin typeface="Arial Nova" panose="020B0504020202020204" pitchFamily="34" charset="0"/>
              </a:rPr>
              <a:t>Collection and organization of data sources for development and integration for simulation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BE94140-1525-48DF-8A22-5E426F5C3657}"/>
              </a:ext>
            </a:extLst>
          </p:cNvPr>
          <p:cNvSpPr txBox="1"/>
          <p:nvPr/>
        </p:nvSpPr>
        <p:spPr>
          <a:xfrm>
            <a:off x="7217578" y="3676972"/>
            <a:ext cx="437808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latin typeface="Arial Nova" panose="020B0504020202020204" pitchFamily="34" charset="0"/>
              </a:rPr>
              <a:t>Adaptation, configuration, and tuning of data for local use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BE94140-1525-48DF-8A22-5E426F5C3657}"/>
              </a:ext>
            </a:extLst>
          </p:cNvPr>
          <p:cNvSpPr txBox="1"/>
          <p:nvPr/>
        </p:nvSpPr>
        <p:spPr>
          <a:xfrm>
            <a:off x="6817240" y="4458453"/>
            <a:ext cx="531045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latin typeface="Arial Nova" panose="020B0504020202020204" pitchFamily="34" charset="0"/>
              </a:rPr>
              <a:t>Provide a realistic model foundation with extensible elements to further detailed analysis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E94140-1525-48DF-8A22-5E426F5C3657}"/>
              </a:ext>
            </a:extLst>
          </p:cNvPr>
          <p:cNvSpPr txBox="1"/>
          <p:nvPr/>
        </p:nvSpPr>
        <p:spPr>
          <a:xfrm>
            <a:off x="7218505" y="2769860"/>
            <a:ext cx="46320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latin typeface="Arial Nova" panose="020B0504020202020204" pitchFamily="34" charset="0"/>
              </a:rPr>
              <a:t>Low cost, rapid development system of tools for transportation domain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BE94140-1525-48DF-8A22-5E426F5C3657}"/>
              </a:ext>
            </a:extLst>
          </p:cNvPr>
          <p:cNvSpPr txBox="1"/>
          <p:nvPr/>
        </p:nvSpPr>
        <p:spPr>
          <a:xfrm>
            <a:off x="6021759" y="5295199"/>
            <a:ext cx="437808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>
                <a:latin typeface="Arial Nova" panose="020B0504020202020204" pitchFamily="34" charset="0"/>
              </a:rPr>
              <a:t>Enables rapid computer-based trade-off of alternatives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794A264-6968-4A57-A970-EA6CA8DCE43F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D4B24F2-08A0-40F5-9429-748AC775614F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D6FE327-9C66-4D91-9E0D-7B7AACBE405C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05E3EB24-EB3E-48A6-8FB6-6A647057E167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9D8C4A0D-CA16-4221-8784-D2D96C6B6294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1BB61F3-CA3D-40E7-A57B-F52A282CC163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01E92BAB-F63E-4872-8BF6-486A1F36AA82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3E79562-24DF-441B-94CD-B85EE4BD58F9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54D19F39-061D-4CEA-84C6-2B3A98A183CF}"/>
              </a:ext>
            </a:extLst>
          </p:cNvPr>
          <p:cNvSpPr/>
          <p:nvPr/>
        </p:nvSpPr>
        <p:spPr>
          <a:xfrm>
            <a:off x="6154255" y="1998150"/>
            <a:ext cx="731520" cy="735630"/>
          </a:xfrm>
          <a:prstGeom prst="ellipse">
            <a:avLst/>
          </a:prstGeom>
          <a:solidFill>
            <a:srgbClr val="AACFA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B9C8DD9-36F6-4F34-8BC6-899F8421B8F8}"/>
              </a:ext>
            </a:extLst>
          </p:cNvPr>
          <p:cNvCxnSpPr>
            <a:cxnSpLocks/>
          </p:cNvCxnSpPr>
          <p:nvPr/>
        </p:nvCxnSpPr>
        <p:spPr>
          <a:xfrm flipV="1">
            <a:off x="4771760" y="3185364"/>
            <a:ext cx="1558931" cy="141987"/>
          </a:xfrm>
          <a:prstGeom prst="line">
            <a:avLst/>
          </a:prstGeom>
          <a:ln w="28575">
            <a:solidFill>
              <a:srgbClr val="AACFA5"/>
            </a:solidFill>
            <a:prstDash val="lgDash"/>
          </a:ln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789E394F-E87E-4176-84BA-DB11B8003A2C}"/>
              </a:ext>
            </a:extLst>
          </p:cNvPr>
          <p:cNvSpPr/>
          <p:nvPr/>
        </p:nvSpPr>
        <p:spPr>
          <a:xfrm>
            <a:off x="6492710" y="2745255"/>
            <a:ext cx="731520" cy="735630"/>
          </a:xfrm>
          <a:prstGeom prst="ellipse">
            <a:avLst/>
          </a:prstGeom>
          <a:solidFill>
            <a:srgbClr val="AACFA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62623C7B-C92E-40C8-BD7F-B2427A99E7BA}"/>
              </a:ext>
            </a:extLst>
          </p:cNvPr>
          <p:cNvSpPr/>
          <p:nvPr/>
        </p:nvSpPr>
        <p:spPr>
          <a:xfrm>
            <a:off x="6507010" y="3623991"/>
            <a:ext cx="731520" cy="735630"/>
          </a:xfrm>
          <a:prstGeom prst="ellipse">
            <a:avLst/>
          </a:prstGeom>
          <a:solidFill>
            <a:srgbClr val="AACFA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A72EAD7-8BC3-4D79-8043-7F9ABFCB394A}"/>
              </a:ext>
            </a:extLst>
          </p:cNvPr>
          <p:cNvCxnSpPr>
            <a:cxnSpLocks/>
          </p:cNvCxnSpPr>
          <p:nvPr/>
        </p:nvCxnSpPr>
        <p:spPr>
          <a:xfrm>
            <a:off x="4771760" y="3701850"/>
            <a:ext cx="1558931" cy="206885"/>
          </a:xfrm>
          <a:prstGeom prst="line">
            <a:avLst/>
          </a:prstGeom>
          <a:ln w="28575">
            <a:solidFill>
              <a:srgbClr val="AACFA5"/>
            </a:solidFill>
            <a:prstDash val="lgDash"/>
          </a:ln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14A4F910-FE2D-4D0B-A1C4-2278E442C72D}"/>
              </a:ext>
            </a:extLst>
          </p:cNvPr>
          <p:cNvCxnSpPr>
            <a:cxnSpLocks/>
          </p:cNvCxnSpPr>
          <p:nvPr/>
        </p:nvCxnSpPr>
        <p:spPr>
          <a:xfrm>
            <a:off x="4711544" y="4065805"/>
            <a:ext cx="1291234" cy="565421"/>
          </a:xfrm>
          <a:prstGeom prst="line">
            <a:avLst/>
          </a:prstGeom>
          <a:ln w="28575">
            <a:solidFill>
              <a:srgbClr val="AACFA5"/>
            </a:solidFill>
            <a:prstDash val="lgDash"/>
          </a:ln>
          <a:effectLst>
            <a:outerShdw blurRad="50800" dist="38100" dir="2700000" algn="tl" rotWithShape="0">
              <a:prstClr val="black">
                <a:alpha val="22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Oval 65">
            <a:extLst>
              <a:ext uri="{FF2B5EF4-FFF2-40B4-BE49-F238E27FC236}">
                <a16:creationId xmlns:a16="http://schemas.microsoft.com/office/drawing/2014/main" id="{383F5CB5-8D4E-4794-B686-E48ECDDD26C2}"/>
              </a:ext>
            </a:extLst>
          </p:cNvPr>
          <p:cNvSpPr/>
          <p:nvPr/>
        </p:nvSpPr>
        <p:spPr>
          <a:xfrm>
            <a:off x="6096000" y="4426180"/>
            <a:ext cx="731520" cy="735630"/>
          </a:xfrm>
          <a:prstGeom prst="ellipse">
            <a:avLst/>
          </a:prstGeom>
          <a:solidFill>
            <a:srgbClr val="AACFA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4EBB482-274C-4DB3-AB27-FFC3D4C2BC4D}"/>
              </a:ext>
            </a:extLst>
          </p:cNvPr>
          <p:cNvSpPr/>
          <p:nvPr/>
        </p:nvSpPr>
        <p:spPr>
          <a:xfrm>
            <a:off x="5271258" y="5212610"/>
            <a:ext cx="731520" cy="735630"/>
          </a:xfrm>
          <a:prstGeom prst="ellipse">
            <a:avLst/>
          </a:prstGeom>
          <a:solidFill>
            <a:srgbClr val="AACFA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4" name="Graphic 83" descr="Single gear">
            <a:extLst>
              <a:ext uri="{FF2B5EF4-FFF2-40B4-BE49-F238E27FC236}">
                <a16:creationId xmlns:a16="http://schemas.microsoft.com/office/drawing/2014/main" id="{6F0F567A-A843-4474-B33E-1C23BA55A2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280096" y="1248933"/>
            <a:ext cx="702694" cy="702694"/>
          </a:xfrm>
          <a:prstGeom prst="rect">
            <a:avLst/>
          </a:prstGeom>
        </p:spPr>
      </p:pic>
      <p:pic>
        <p:nvPicPr>
          <p:cNvPr id="85" name="Graphic 84" descr="Single gear">
            <a:extLst>
              <a:ext uri="{FF2B5EF4-FFF2-40B4-BE49-F238E27FC236}">
                <a16:creationId xmlns:a16="http://schemas.microsoft.com/office/drawing/2014/main" id="{D5C179E9-8A05-403F-B707-088C2594FF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64372" y="2020743"/>
            <a:ext cx="702694" cy="702694"/>
          </a:xfrm>
          <a:prstGeom prst="rect">
            <a:avLst/>
          </a:prstGeom>
        </p:spPr>
      </p:pic>
      <p:pic>
        <p:nvPicPr>
          <p:cNvPr id="86" name="Graphic 85" descr="Single gear">
            <a:extLst>
              <a:ext uri="{FF2B5EF4-FFF2-40B4-BE49-F238E27FC236}">
                <a16:creationId xmlns:a16="http://schemas.microsoft.com/office/drawing/2014/main" id="{268F9E06-58FF-4693-BEE3-4685EEC31A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15719" y="2746813"/>
            <a:ext cx="702694" cy="702694"/>
          </a:xfrm>
          <a:prstGeom prst="rect">
            <a:avLst/>
          </a:prstGeom>
        </p:spPr>
      </p:pic>
      <p:pic>
        <p:nvPicPr>
          <p:cNvPr id="87" name="Graphic 86" descr="Single gear">
            <a:extLst>
              <a:ext uri="{FF2B5EF4-FFF2-40B4-BE49-F238E27FC236}">
                <a16:creationId xmlns:a16="http://schemas.microsoft.com/office/drawing/2014/main" id="{69433659-6A9E-48DF-A635-B32F3710C0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15449" y="3638832"/>
            <a:ext cx="702694" cy="702694"/>
          </a:xfrm>
          <a:prstGeom prst="rect">
            <a:avLst/>
          </a:prstGeom>
        </p:spPr>
      </p:pic>
      <p:pic>
        <p:nvPicPr>
          <p:cNvPr id="88" name="Graphic 87" descr="Single gear">
            <a:extLst>
              <a:ext uri="{FF2B5EF4-FFF2-40B4-BE49-F238E27FC236}">
                <a16:creationId xmlns:a16="http://schemas.microsoft.com/office/drawing/2014/main" id="{E14E0465-A2BA-450D-8562-71796B4371E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106123" y="4441290"/>
            <a:ext cx="702694" cy="702694"/>
          </a:xfrm>
          <a:prstGeom prst="rect">
            <a:avLst/>
          </a:prstGeom>
        </p:spPr>
      </p:pic>
      <p:pic>
        <p:nvPicPr>
          <p:cNvPr id="89" name="Graphic 88" descr="Single gear">
            <a:extLst>
              <a:ext uri="{FF2B5EF4-FFF2-40B4-BE49-F238E27FC236}">
                <a16:creationId xmlns:a16="http://schemas.microsoft.com/office/drawing/2014/main" id="{A4109E32-6DC1-4F23-9997-75EAFA5CFF6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275635" y="5212170"/>
            <a:ext cx="702694" cy="702694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29D9B3DB-CF9C-4A16-9747-0BEE3F87CBF6}"/>
              </a:ext>
            </a:extLst>
          </p:cNvPr>
          <p:cNvSpPr txBox="1"/>
          <p:nvPr/>
        </p:nvSpPr>
        <p:spPr>
          <a:xfrm>
            <a:off x="100253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23 | ASSETT  </a:t>
            </a:r>
          </a:p>
        </p:txBody>
      </p:sp>
    </p:spTree>
    <p:extLst>
      <p:ext uri="{BB962C8B-B14F-4D97-AF65-F5344CB8AC3E}">
        <p14:creationId xmlns:p14="http://schemas.microsoft.com/office/powerpoint/2010/main" val="37372137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D85C0F7-C37D-4015-98EB-B76C2A7A8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14" y="1159747"/>
            <a:ext cx="5828281" cy="4944285"/>
          </a:xfrm>
          <a:prstGeom prst="rect">
            <a:avLst/>
          </a:prstGeom>
        </p:spPr>
      </p:pic>
      <p:pic>
        <p:nvPicPr>
          <p:cNvPr id="10" name="Graphic 9" descr="Traffic light">
            <a:extLst>
              <a:ext uri="{FF2B5EF4-FFF2-40B4-BE49-F238E27FC236}">
                <a16:creationId xmlns:a16="http://schemas.microsoft.com/office/drawing/2014/main" id="{D40A3B09-4B86-4083-8683-EB0C7BBE41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04403ED-3CC1-4BD8-83EF-3155D6875D02}"/>
              </a:ext>
            </a:extLst>
          </p:cNvPr>
          <p:cNvSpPr txBox="1"/>
          <p:nvPr/>
        </p:nvSpPr>
        <p:spPr>
          <a:xfrm>
            <a:off x="9767" y="197043"/>
            <a:ext cx="12192000" cy="102545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6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Further Research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EE1827-A027-42DA-A351-1B5DC4C88E81}"/>
              </a:ext>
            </a:extLst>
          </p:cNvPr>
          <p:cNvCxnSpPr>
            <a:cxnSpLocks/>
          </p:cNvCxnSpPr>
          <p:nvPr/>
        </p:nvCxnSpPr>
        <p:spPr>
          <a:xfrm flipV="1">
            <a:off x="350187" y="720447"/>
            <a:ext cx="1941070" cy="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C07853-2232-4070-BE2C-9F3B6E721E47}"/>
              </a:ext>
            </a:extLst>
          </p:cNvPr>
          <p:cNvCxnSpPr>
            <a:cxnSpLocks/>
          </p:cNvCxnSpPr>
          <p:nvPr/>
        </p:nvCxnSpPr>
        <p:spPr>
          <a:xfrm flipV="1">
            <a:off x="9772678" y="725707"/>
            <a:ext cx="1941070" cy="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576670" y="1846198"/>
            <a:ext cx="637980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 Nova" panose="020B0504020202020204" pitchFamily="34" charset="0"/>
              </a:rPr>
              <a:t>Enabled a significant understanding of the problem spaces tools and techniques available</a:t>
            </a:r>
          </a:p>
          <a:p>
            <a:endParaRPr lang="en-US" sz="800" dirty="0">
              <a:latin typeface="Arial Nova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 Nova" panose="020B0504020202020204" pitchFamily="34" charset="0"/>
              </a:rPr>
              <a:t>Enabled the collection of data sources and data repositories available as well as a technology assessment</a:t>
            </a:r>
          </a:p>
          <a:p>
            <a:endParaRPr lang="en-US" sz="800" dirty="0">
              <a:latin typeface="Arial Nova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 Nova" panose="020B0504020202020204" pitchFamily="34" charset="0"/>
              </a:rPr>
              <a:t>Served to clarify visualizations and representation of the transportation model and simulation results for ASSET, Inc. and other sponsors</a:t>
            </a:r>
          </a:p>
          <a:p>
            <a:endParaRPr lang="en-US" dirty="0">
              <a:latin typeface="Arial Nova" panose="020B0504020202020204" pitchFamily="34" charset="0"/>
            </a:endParaRPr>
          </a:p>
          <a:p>
            <a:endParaRPr lang="en-US" dirty="0">
              <a:latin typeface="Arial Nova" panose="020B0504020202020204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62105D-DAD6-459B-8735-8E0923CED122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2F82F01-CA2A-4572-A441-0293E799EE39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3E59E906-ED80-4A47-B4F1-F7FD3908C55E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8842B58-F112-47C5-BAD8-6E382261B65E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87BEF88-11E3-435B-8AFB-5D1B06D7AAA6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7DBD27D1-A281-490F-BBE3-028216838070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232FB97-8734-4842-8EFA-9860D244F12A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1F69971-9197-4A2D-863F-6037D164838B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3D303B9-A129-432D-B14C-D67D4ED76DE0}"/>
              </a:ext>
            </a:extLst>
          </p:cNvPr>
          <p:cNvSpPr txBox="1"/>
          <p:nvPr/>
        </p:nvSpPr>
        <p:spPr>
          <a:xfrm>
            <a:off x="100507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24 | ASSETT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3D89B0-F39E-4E5D-9949-97480B93A6B8}"/>
              </a:ext>
            </a:extLst>
          </p:cNvPr>
          <p:cNvSpPr txBox="1"/>
          <p:nvPr/>
        </p:nvSpPr>
        <p:spPr>
          <a:xfrm>
            <a:off x="5213365" y="4213410"/>
            <a:ext cx="6184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 Nova" panose="020B0504020202020204" pitchFamily="34" charset="0"/>
              </a:rPr>
              <a:t>Enhance Simulation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FFE50B-240A-434E-A06A-BF2FFB41163D}"/>
              </a:ext>
            </a:extLst>
          </p:cNvPr>
          <p:cNvSpPr txBox="1"/>
          <p:nvPr/>
        </p:nvSpPr>
        <p:spPr>
          <a:xfrm>
            <a:off x="5576670" y="4632968"/>
            <a:ext cx="63798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 Nova" panose="020B0504020202020204" pitchFamily="34" charset="0"/>
              </a:rPr>
              <a:t>FLOW Reinforcement Learning</a:t>
            </a:r>
          </a:p>
          <a:p>
            <a:endParaRPr lang="en-US" sz="800" dirty="0">
              <a:latin typeface="Arial Nova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 Nova" panose="020B0504020202020204" pitchFamily="34" charset="0"/>
              </a:rPr>
              <a:t>Neural Networks</a:t>
            </a:r>
          </a:p>
          <a:p>
            <a:endParaRPr lang="en-US" sz="800" dirty="0">
              <a:latin typeface="Arial Nova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 Nova" panose="020B0504020202020204" pitchFamily="34" charset="0"/>
              </a:rPr>
              <a:t>Reinforcement Learning – Advanced Extensions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565AAD-7A1C-460A-A3FF-888FA7B25EA2}"/>
              </a:ext>
            </a:extLst>
          </p:cNvPr>
          <p:cNvSpPr txBox="1"/>
          <p:nvPr/>
        </p:nvSpPr>
        <p:spPr>
          <a:xfrm>
            <a:off x="5213365" y="1379378"/>
            <a:ext cx="6184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 Nova" panose="020B0504020202020204" pitchFamily="34" charset="0"/>
              </a:rPr>
              <a:t>Current Simulation</a:t>
            </a:r>
          </a:p>
        </p:txBody>
      </p:sp>
    </p:spTree>
    <p:extLst>
      <p:ext uri="{BB962C8B-B14F-4D97-AF65-F5344CB8AC3E}">
        <p14:creationId xmlns:p14="http://schemas.microsoft.com/office/powerpoint/2010/main" val="13487458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 descr="Traffic light">
            <a:extLst>
              <a:ext uri="{FF2B5EF4-FFF2-40B4-BE49-F238E27FC236}">
                <a16:creationId xmlns:a16="http://schemas.microsoft.com/office/drawing/2014/main" id="{D40A3B09-4B86-4083-8683-EB0C7BBE4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04403ED-3CC1-4BD8-83EF-3155D6875D02}"/>
              </a:ext>
            </a:extLst>
          </p:cNvPr>
          <p:cNvSpPr txBox="1"/>
          <p:nvPr/>
        </p:nvSpPr>
        <p:spPr>
          <a:xfrm>
            <a:off x="0" y="159965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Acknowledgements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3EE1827-A027-42DA-A351-1B5DC4C88E81}"/>
              </a:ext>
            </a:extLst>
          </p:cNvPr>
          <p:cNvCxnSpPr>
            <a:cxnSpLocks/>
          </p:cNvCxnSpPr>
          <p:nvPr/>
        </p:nvCxnSpPr>
        <p:spPr>
          <a:xfrm flipV="1">
            <a:off x="551736" y="705958"/>
            <a:ext cx="14260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9042C6-8760-4664-8932-4707F163D2D5}"/>
              </a:ext>
            </a:extLst>
          </p:cNvPr>
          <p:cNvCxnSpPr>
            <a:cxnSpLocks/>
          </p:cNvCxnSpPr>
          <p:nvPr/>
        </p:nvCxnSpPr>
        <p:spPr>
          <a:xfrm flipV="1">
            <a:off x="10235128" y="700708"/>
            <a:ext cx="142606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DD96B430-AA2D-45A4-9007-B1467E86793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biLevel thresh="75000"/>
          </a:blip>
          <a:srcRect l="15290" t="19618" r="11269" b="15709"/>
          <a:stretch/>
        </p:blipFill>
        <p:spPr>
          <a:xfrm>
            <a:off x="666412" y="1914632"/>
            <a:ext cx="4663471" cy="443536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8F39DE8-187D-49C5-B99A-115A1479CC10}"/>
              </a:ext>
            </a:extLst>
          </p:cNvPr>
          <p:cNvSpPr txBox="1"/>
          <p:nvPr/>
        </p:nvSpPr>
        <p:spPr>
          <a:xfrm>
            <a:off x="5483278" y="1570609"/>
            <a:ext cx="64881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 Nova" panose="020B0504020202020204" pitchFamily="34" charset="0"/>
              </a:rPr>
              <a:t>We would like to acknowledged the leadership of our sponsor, ASSETT Inc: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 panose="020B0504020202020204" pitchFamily="34" charset="0"/>
              </a:rPr>
              <a:t>Mr. James Villani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 panose="020B0504020202020204" pitchFamily="34" charset="0"/>
              </a:rPr>
              <a:t>Mr. Nick Bruno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 panose="020B0504020202020204" pitchFamily="34" charset="0"/>
              </a:rPr>
              <a:t>Mr. James St John</a:t>
            </a:r>
          </a:p>
          <a:p>
            <a:endParaRPr lang="en-US" sz="2400" dirty="0">
              <a:latin typeface="Arial Nova" panose="020B05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BF1BD9-ED3B-4942-B9D7-158871D30B9A}"/>
              </a:ext>
            </a:extLst>
          </p:cNvPr>
          <p:cNvSpPr/>
          <p:nvPr/>
        </p:nvSpPr>
        <p:spPr>
          <a:xfrm>
            <a:off x="5483278" y="3568652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latin typeface="Arial Nova" panose="020B0504020202020204" pitchFamily="34" charset="0"/>
              </a:rPr>
              <a:t>We would also acknowledge: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 panose="020B0504020202020204" pitchFamily="34" charset="0"/>
              </a:rPr>
              <a:t>Dr. Vadim Sokolov – for his support and guidance in Deep Reinforcement Learning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 panose="020B0504020202020204" pitchFamily="34" charset="0"/>
              </a:rPr>
              <a:t>Azadeh Yazdi – Graduate student who works with Dr. Sokolov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5A690CB-71E0-4F6D-896B-A7A542C61A5B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7B85F9A-3260-482A-8008-4EC86C48E00E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05488B1-A347-4510-A326-BCFA76FE159B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0446FD2-BDE2-4AC1-97E0-7DA43E7EEC6F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03C6ACA6-BA90-440F-B548-7768CD1F9645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432DEDA-888F-4156-8ACD-006404F578FF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7CCE4EA-FA0F-4F1E-86F3-E6C3C0BB113C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F8799E7-B5C8-420E-8AC9-77CBC8F9BBB6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A260C85-1369-47B6-9A50-1C313C07B344}"/>
              </a:ext>
            </a:extLst>
          </p:cNvPr>
          <p:cNvSpPr txBox="1"/>
          <p:nvPr/>
        </p:nvSpPr>
        <p:spPr>
          <a:xfrm>
            <a:off x="100634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25 | ASSETT  </a:t>
            </a:r>
          </a:p>
        </p:txBody>
      </p:sp>
    </p:spTree>
    <p:extLst>
      <p:ext uri="{BB962C8B-B14F-4D97-AF65-F5344CB8AC3E}">
        <p14:creationId xmlns:p14="http://schemas.microsoft.com/office/powerpoint/2010/main" val="8248758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32280C1-ABAF-4E31-86AF-DB95E32AFE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t="5327" r="4303" b="9928"/>
          <a:stretch/>
        </p:blipFill>
        <p:spPr>
          <a:xfrm rot="5400000">
            <a:off x="2942120" y="-2391877"/>
            <a:ext cx="6307759" cy="12192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B9C77CA-E631-48EF-AD0B-3111D6A29E3E}"/>
              </a:ext>
            </a:extLst>
          </p:cNvPr>
          <p:cNvSpPr/>
          <p:nvPr/>
        </p:nvSpPr>
        <p:spPr>
          <a:xfrm>
            <a:off x="0" y="-1216"/>
            <a:ext cx="12192000" cy="1760572"/>
          </a:xfrm>
          <a:prstGeom prst="rect">
            <a:avLst/>
          </a:prstGeom>
          <a:solidFill>
            <a:srgbClr val="4C7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" y="-45129"/>
            <a:ext cx="6225988" cy="1599402"/>
          </a:xfrm>
          <a:effectLst>
            <a:outerShdw blurRad="50800" dist="63500" dir="2700000" algn="tl" rotWithShape="0">
              <a:prstClr val="black">
                <a:alpha val="47000"/>
              </a:prstClr>
            </a:outerShdw>
          </a:effectLst>
        </p:spPr>
        <p:txBody>
          <a:bodyPr anchor="ctr">
            <a:normAutofit fontScale="90000"/>
          </a:bodyPr>
          <a:lstStyle/>
          <a:p>
            <a:pPr algn="l"/>
            <a:r>
              <a:rPr lang="en-US" sz="115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Nova Light" panose="020B0604020202020204" pitchFamily="34" charset="0"/>
              </a:rPr>
              <a:t>ASSETT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DAECA03-E348-4081-A6C1-DC0BE88CF737}"/>
              </a:ext>
            </a:extLst>
          </p:cNvPr>
          <p:cNvSpPr txBox="1">
            <a:spLocks/>
          </p:cNvSpPr>
          <p:nvPr/>
        </p:nvSpPr>
        <p:spPr>
          <a:xfrm>
            <a:off x="1541933" y="911085"/>
            <a:ext cx="5432611" cy="9122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1500" dirty="0">
              <a:latin typeface="Arial Nova Light" panose="020B0604020202020204" pitchFamily="34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E5618E8-90C9-4FD7-B423-224774291037}"/>
              </a:ext>
            </a:extLst>
          </p:cNvPr>
          <p:cNvSpPr txBox="1">
            <a:spLocks/>
          </p:cNvSpPr>
          <p:nvPr/>
        </p:nvSpPr>
        <p:spPr>
          <a:xfrm>
            <a:off x="6890327" y="5987834"/>
            <a:ext cx="5292433" cy="7823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dirty="0">
                <a:solidFill>
                  <a:schemeClr val="bg1"/>
                </a:solidFill>
                <a:latin typeface="Arial Nova Light" panose="020B0604020202020204" pitchFamily="34" charset="0"/>
              </a:rPr>
              <a:t>GMU | DAEN 690 | Fall 2019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1A80AE7B-CDF9-4B6C-B2D8-07245F304111}"/>
              </a:ext>
            </a:extLst>
          </p:cNvPr>
          <p:cNvSpPr txBox="1">
            <a:spLocks/>
          </p:cNvSpPr>
          <p:nvPr/>
        </p:nvSpPr>
        <p:spPr>
          <a:xfrm>
            <a:off x="5047130" y="5154377"/>
            <a:ext cx="6225988" cy="18245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1500" dirty="0">
              <a:latin typeface="Arial Nova Light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D38A2E-3DBE-47D1-B0AD-38244B9B6643}"/>
              </a:ext>
            </a:extLst>
          </p:cNvPr>
          <p:cNvSpPr txBox="1"/>
          <p:nvPr/>
        </p:nvSpPr>
        <p:spPr>
          <a:xfrm>
            <a:off x="7021267" y="6507760"/>
            <a:ext cx="5161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latin typeface="Arial Nova Light" panose="020B0304020202020204" pitchFamily="34" charset="0"/>
              </a:rPr>
              <a:t>G. Chalamala | M. Esguerra | M. Lepe | J. Murray 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D176A0-79FB-49DA-BFF4-85AA08FF46F0}"/>
              </a:ext>
            </a:extLst>
          </p:cNvPr>
          <p:cNvSpPr txBox="1">
            <a:spLocks/>
          </p:cNvSpPr>
          <p:nvPr/>
        </p:nvSpPr>
        <p:spPr>
          <a:xfrm>
            <a:off x="-2" y="1119848"/>
            <a:ext cx="9229232" cy="7823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dirty="0">
                <a:solidFill>
                  <a:schemeClr val="bg2">
                    <a:lumMod val="10000"/>
                  </a:schemeClr>
                </a:solidFill>
                <a:latin typeface="Arial Nova Light" panose="020B0604020202020204" pitchFamily="34" charset="0"/>
              </a:rPr>
              <a:t>Traffic Management Modeling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GMU Team ASSETT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E39-4156-F74F-A266-289F9D7958A6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4155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E810B52F-A47E-4C55-AAD4-E1CC6EC4FBF1}"/>
              </a:ext>
            </a:extLst>
          </p:cNvPr>
          <p:cNvSpPr txBox="1"/>
          <p:nvPr/>
        </p:nvSpPr>
        <p:spPr>
          <a:xfrm>
            <a:off x="0" y="109454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Process Diagram</a:t>
            </a:r>
            <a:r>
              <a:rPr lang="en-US" sz="20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(1) </a:t>
            </a:r>
            <a:endParaRPr lang="en-US" sz="60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Arial Nova Light" panose="020B0304020202020204" pitchFamily="34" charset="0"/>
              <a:ea typeface="+mj-ea"/>
              <a:cs typeface="+mj-cs"/>
            </a:endParaRPr>
          </a:p>
        </p:txBody>
      </p:sp>
      <p:pic>
        <p:nvPicPr>
          <p:cNvPr id="22" name="Graphic 21" descr="Traffic light">
            <a:extLst>
              <a:ext uri="{FF2B5EF4-FFF2-40B4-BE49-F238E27FC236}">
                <a16:creationId xmlns:a16="http://schemas.microsoft.com/office/drawing/2014/main" id="{1B147926-43EB-4FCB-BA50-0DA903EA07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4E51803-5F09-4E18-A62A-866A3C60FF76}"/>
              </a:ext>
            </a:extLst>
          </p:cNvPr>
          <p:cNvCxnSpPr>
            <a:cxnSpLocks/>
          </p:cNvCxnSpPr>
          <p:nvPr/>
        </p:nvCxnSpPr>
        <p:spPr>
          <a:xfrm>
            <a:off x="195775" y="727522"/>
            <a:ext cx="2163178" cy="353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D7BF8F3-359D-4CF3-AF69-1AF301F6FDF1}"/>
              </a:ext>
            </a:extLst>
          </p:cNvPr>
          <p:cNvCxnSpPr>
            <a:cxnSpLocks/>
          </p:cNvCxnSpPr>
          <p:nvPr/>
        </p:nvCxnSpPr>
        <p:spPr>
          <a:xfrm>
            <a:off x="9751743" y="723984"/>
            <a:ext cx="2163178" cy="353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65858" y="1197015"/>
            <a:ext cx="4123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 Nova" panose="020B0604020202020204"/>
              </a:rPr>
              <a:t>Input and Configuration Files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r="2130"/>
          <a:stretch/>
        </p:blipFill>
        <p:spPr>
          <a:xfrm>
            <a:off x="4106544" y="4305251"/>
            <a:ext cx="7412449" cy="1826910"/>
          </a:xfrm>
          <a:prstGeom prst="rect">
            <a:avLst/>
          </a:prstGeom>
          <a:ln w="28575">
            <a:solidFill>
              <a:schemeClr val="accent6">
                <a:lumMod val="40000"/>
                <a:lumOff val="60000"/>
              </a:schemeClr>
            </a:solidFill>
          </a:ln>
        </p:spPr>
      </p:pic>
      <p:sp>
        <p:nvSpPr>
          <p:cNvPr id="13" name="Right Arrow 12"/>
          <p:cNvSpPr/>
          <p:nvPr/>
        </p:nvSpPr>
        <p:spPr>
          <a:xfrm>
            <a:off x="4908562" y="2418101"/>
            <a:ext cx="609600" cy="294755"/>
          </a:xfrm>
          <a:prstGeom prst="rightArrow">
            <a:avLst>
              <a:gd name="adj1" fmla="val 32273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5C75126-B90D-4D1F-A215-E840E2544D56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EE81A7D-373A-4674-85A8-1EF315E5EF06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B0F083F-C3BE-4191-A90B-1750FD0DBAA6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148930E-2D24-403F-97AD-91BF4BB17985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2AA6CC7-9901-41E4-A1EE-62DB246D59A7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A7135E2-F09F-45DF-B90F-AAA6D34391E5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F3D1709-A50D-496C-82DC-15ACAAFCA147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80D2123-0EA2-40A6-88DF-F4251E7DEEE5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3FD3ED9-9939-461E-9D2B-D1CB6860B0A3}"/>
              </a:ext>
            </a:extLst>
          </p:cNvPr>
          <p:cNvSpPr/>
          <p:nvPr/>
        </p:nvSpPr>
        <p:spPr>
          <a:xfrm>
            <a:off x="580941" y="1668940"/>
            <a:ext cx="3597723" cy="40474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  <a:t>1 | Node file creation (.nod.xml)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E2A19198-D0FB-44F4-8332-1DDB34AA1227}"/>
              </a:ext>
            </a:extLst>
          </p:cNvPr>
          <p:cNvSpPr/>
          <p:nvPr/>
        </p:nvSpPr>
        <p:spPr>
          <a:xfrm>
            <a:off x="580941" y="2091098"/>
            <a:ext cx="3597723" cy="40474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  <a:t>2 | Edge file creation (.edg.xml)</a:t>
            </a: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2928A657-6C96-4916-A71B-84AD04C2EC86}"/>
              </a:ext>
            </a:extLst>
          </p:cNvPr>
          <p:cNvSpPr/>
          <p:nvPr/>
        </p:nvSpPr>
        <p:spPr>
          <a:xfrm>
            <a:off x="580940" y="2513256"/>
            <a:ext cx="3597723" cy="40474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  <a:t>3 | Edge type file creation (.type.xml)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678B7B72-E7CD-47F1-A6A6-FBA1844C2F30}"/>
              </a:ext>
            </a:extLst>
          </p:cNvPr>
          <p:cNvSpPr/>
          <p:nvPr/>
        </p:nvSpPr>
        <p:spPr>
          <a:xfrm>
            <a:off x="580939" y="2935414"/>
            <a:ext cx="3597723" cy="404740"/>
          </a:xfrm>
          <a:prstGeom prst="roundRect">
            <a:avLst/>
          </a:prstGeom>
          <a:solidFill>
            <a:schemeClr val="accent6">
              <a:lumMod val="75000"/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  <a:t>4 | Network Creation from above files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282F5987-51F9-4BEA-B718-EDA115031C59}"/>
              </a:ext>
            </a:extLst>
          </p:cNvPr>
          <p:cNvSpPr/>
          <p:nvPr/>
        </p:nvSpPr>
        <p:spPr>
          <a:xfrm>
            <a:off x="580938" y="3357572"/>
            <a:ext cx="3597723" cy="404740"/>
          </a:xfrm>
          <a:prstGeom prst="roundRect">
            <a:avLst/>
          </a:prstGeom>
          <a:solidFill>
            <a:schemeClr val="accent6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  <a:t>5 | Route file (.rou.xml)</a:t>
            </a: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E14BA17D-CD62-48B8-8D90-640DEC79B5A0}"/>
              </a:ext>
            </a:extLst>
          </p:cNvPr>
          <p:cNvSpPr/>
          <p:nvPr/>
        </p:nvSpPr>
        <p:spPr>
          <a:xfrm>
            <a:off x="4350662" y="1668940"/>
            <a:ext cx="385902" cy="2093372"/>
          </a:xfrm>
          <a:prstGeom prst="rightBrace">
            <a:avLst>
              <a:gd name="adj1" fmla="val 53467"/>
              <a:gd name="adj2" fmla="val 43651"/>
            </a:avLst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Graphic 14" descr="Document">
            <a:extLst>
              <a:ext uri="{FF2B5EF4-FFF2-40B4-BE49-F238E27FC236}">
                <a16:creationId xmlns:a16="http://schemas.microsoft.com/office/drawing/2014/main" id="{1189DAF5-9BDF-4EB1-BB0B-3C3850CF7A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638800" y="2009536"/>
            <a:ext cx="914400" cy="914400"/>
          </a:xfrm>
          <a:prstGeom prst="rect">
            <a:avLst/>
          </a:prstGeom>
        </p:spPr>
      </p:pic>
      <p:pic>
        <p:nvPicPr>
          <p:cNvPr id="45" name="Graphic 44" descr="Document">
            <a:extLst>
              <a:ext uri="{FF2B5EF4-FFF2-40B4-BE49-F238E27FC236}">
                <a16:creationId xmlns:a16="http://schemas.microsoft.com/office/drawing/2014/main" id="{5774110C-E004-4ABE-A4F8-F677975364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33125" y="1999508"/>
            <a:ext cx="914400" cy="914400"/>
          </a:xfrm>
          <a:prstGeom prst="rect">
            <a:avLst/>
          </a:prstGeom>
        </p:spPr>
      </p:pic>
      <p:pic>
        <p:nvPicPr>
          <p:cNvPr id="46" name="Graphic 45" descr="Document">
            <a:extLst>
              <a:ext uri="{FF2B5EF4-FFF2-40B4-BE49-F238E27FC236}">
                <a16:creationId xmlns:a16="http://schemas.microsoft.com/office/drawing/2014/main" id="{117C9053-5D40-4A9E-BB87-D4F4D03F05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29931" y="2001942"/>
            <a:ext cx="914400" cy="914400"/>
          </a:xfrm>
          <a:prstGeom prst="rect">
            <a:avLst/>
          </a:prstGeom>
        </p:spPr>
      </p:pic>
      <p:pic>
        <p:nvPicPr>
          <p:cNvPr id="47" name="Graphic 46" descr="Document">
            <a:extLst>
              <a:ext uri="{FF2B5EF4-FFF2-40B4-BE49-F238E27FC236}">
                <a16:creationId xmlns:a16="http://schemas.microsoft.com/office/drawing/2014/main" id="{BAEF6790-81CA-479B-954A-9557E51F85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59092" y="2011746"/>
            <a:ext cx="914400" cy="914400"/>
          </a:xfrm>
          <a:prstGeom prst="rect">
            <a:avLst/>
          </a:prstGeom>
        </p:spPr>
      </p:pic>
      <p:sp>
        <p:nvSpPr>
          <p:cNvPr id="16" name="Cross 15">
            <a:extLst>
              <a:ext uri="{FF2B5EF4-FFF2-40B4-BE49-F238E27FC236}">
                <a16:creationId xmlns:a16="http://schemas.microsoft.com/office/drawing/2014/main" id="{AAB79D5F-00F6-4803-9CAE-EE6CF19B2DFD}"/>
              </a:ext>
            </a:extLst>
          </p:cNvPr>
          <p:cNvSpPr/>
          <p:nvPr/>
        </p:nvSpPr>
        <p:spPr>
          <a:xfrm>
            <a:off x="6549642" y="2369372"/>
            <a:ext cx="318064" cy="329113"/>
          </a:xfrm>
          <a:prstGeom prst="plus">
            <a:avLst>
              <a:gd name="adj" fmla="val 3869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Cross 47">
            <a:extLst>
              <a:ext uri="{FF2B5EF4-FFF2-40B4-BE49-F238E27FC236}">
                <a16:creationId xmlns:a16="http://schemas.microsoft.com/office/drawing/2014/main" id="{67876CB9-4F0C-4196-A4E2-F9F44325E933}"/>
              </a:ext>
            </a:extLst>
          </p:cNvPr>
          <p:cNvSpPr/>
          <p:nvPr/>
        </p:nvSpPr>
        <p:spPr>
          <a:xfrm>
            <a:off x="7798193" y="2366122"/>
            <a:ext cx="318064" cy="329113"/>
          </a:xfrm>
          <a:prstGeom prst="plus">
            <a:avLst>
              <a:gd name="adj" fmla="val 3869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CB70F23-8EAA-4E3D-BD9B-B6A243068A6A}"/>
              </a:ext>
            </a:extLst>
          </p:cNvPr>
          <p:cNvCxnSpPr>
            <a:cxnSpLocks/>
          </p:cNvCxnSpPr>
          <p:nvPr/>
        </p:nvCxnSpPr>
        <p:spPr>
          <a:xfrm>
            <a:off x="9039506" y="2466736"/>
            <a:ext cx="310877" cy="0"/>
          </a:xfrm>
          <a:prstGeom prst="line">
            <a:avLst/>
          </a:prstGeom>
          <a:ln w="762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6242118-E63F-42BF-9B50-98D6FE3B3F57}"/>
              </a:ext>
            </a:extLst>
          </p:cNvPr>
          <p:cNvCxnSpPr>
            <a:cxnSpLocks/>
          </p:cNvCxnSpPr>
          <p:nvPr/>
        </p:nvCxnSpPr>
        <p:spPr>
          <a:xfrm>
            <a:off x="9036467" y="2602759"/>
            <a:ext cx="310877" cy="0"/>
          </a:xfrm>
          <a:prstGeom prst="line">
            <a:avLst/>
          </a:prstGeom>
          <a:ln w="762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F42A409E-2B21-40C5-9922-6F2C41C6557A}"/>
              </a:ext>
            </a:extLst>
          </p:cNvPr>
          <p:cNvSpPr txBox="1"/>
          <p:nvPr/>
        </p:nvSpPr>
        <p:spPr>
          <a:xfrm>
            <a:off x="5446824" y="2856615"/>
            <a:ext cx="12714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 Nova" panose="020B0604020202020204"/>
              </a:rPr>
              <a:t>my_nodes.nod.xml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D906313-D881-408B-B2DF-F98773723FB7}"/>
              </a:ext>
            </a:extLst>
          </p:cNvPr>
          <p:cNvSpPr txBox="1"/>
          <p:nvPr/>
        </p:nvSpPr>
        <p:spPr>
          <a:xfrm>
            <a:off x="6664981" y="2850393"/>
            <a:ext cx="12714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 Nova" panose="020B0604020202020204"/>
              </a:rPr>
              <a:t>my_edge.edg.xml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AC0C69-7F84-4178-A2E7-620E7E0C8504}"/>
              </a:ext>
            </a:extLst>
          </p:cNvPr>
          <p:cNvSpPr txBox="1"/>
          <p:nvPr/>
        </p:nvSpPr>
        <p:spPr>
          <a:xfrm>
            <a:off x="7941023" y="2845926"/>
            <a:ext cx="12714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 Nova" panose="020B0604020202020204"/>
              </a:rPr>
              <a:t>my_type.type.xml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E11B8A7-6BAC-41E5-943B-0D77EF8FAF58}"/>
              </a:ext>
            </a:extLst>
          </p:cNvPr>
          <p:cNvSpPr txBox="1"/>
          <p:nvPr/>
        </p:nvSpPr>
        <p:spPr>
          <a:xfrm>
            <a:off x="9299565" y="2841459"/>
            <a:ext cx="12714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 Nova" panose="020B0604020202020204"/>
              </a:rPr>
              <a:t>my_net.net.xml</a:t>
            </a:r>
          </a:p>
        </p:txBody>
      </p:sp>
      <p:sp>
        <p:nvSpPr>
          <p:cNvPr id="56" name="Right Brace 55">
            <a:extLst>
              <a:ext uri="{FF2B5EF4-FFF2-40B4-BE49-F238E27FC236}">
                <a16:creationId xmlns:a16="http://schemas.microsoft.com/office/drawing/2014/main" id="{CA6E414F-E9FD-42D3-B0CE-B28CA7A310E0}"/>
              </a:ext>
            </a:extLst>
          </p:cNvPr>
          <p:cNvSpPr/>
          <p:nvPr/>
        </p:nvSpPr>
        <p:spPr>
          <a:xfrm rot="5400000">
            <a:off x="7690714" y="909355"/>
            <a:ext cx="410226" cy="4755330"/>
          </a:xfrm>
          <a:prstGeom prst="rightBrace">
            <a:avLst>
              <a:gd name="adj1" fmla="val 53467"/>
              <a:gd name="adj2" fmla="val 51456"/>
            </a:avLst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ight Arrow 12">
            <a:extLst>
              <a:ext uri="{FF2B5EF4-FFF2-40B4-BE49-F238E27FC236}">
                <a16:creationId xmlns:a16="http://schemas.microsoft.com/office/drawing/2014/main" id="{0ECA1032-11C0-4D5F-9FDE-49D842209DD0}"/>
              </a:ext>
            </a:extLst>
          </p:cNvPr>
          <p:cNvSpPr/>
          <p:nvPr/>
        </p:nvSpPr>
        <p:spPr>
          <a:xfrm rot="5400000">
            <a:off x="7616365" y="3642984"/>
            <a:ext cx="410227" cy="294755"/>
          </a:xfrm>
          <a:prstGeom prst="rightArrow">
            <a:avLst>
              <a:gd name="adj1" fmla="val 32273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6C508C9-2823-4673-8ADC-E72FF88267B7}"/>
              </a:ext>
            </a:extLst>
          </p:cNvPr>
          <p:cNvSpPr txBox="1"/>
          <p:nvPr/>
        </p:nvSpPr>
        <p:spPr>
          <a:xfrm>
            <a:off x="101396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12 | ASSETT  </a:t>
            </a:r>
          </a:p>
        </p:txBody>
      </p:sp>
    </p:spTree>
    <p:extLst>
      <p:ext uri="{BB962C8B-B14F-4D97-AF65-F5344CB8AC3E}">
        <p14:creationId xmlns:p14="http://schemas.microsoft.com/office/powerpoint/2010/main" val="20007636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E810B52F-A47E-4C55-AAD4-E1CC6EC4FBF1}"/>
              </a:ext>
            </a:extLst>
          </p:cNvPr>
          <p:cNvSpPr txBox="1"/>
          <p:nvPr/>
        </p:nvSpPr>
        <p:spPr>
          <a:xfrm>
            <a:off x="0" y="109454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0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Process Diagram</a:t>
            </a:r>
            <a:r>
              <a:rPr lang="en-US" sz="20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(2) </a:t>
            </a:r>
            <a:endParaRPr lang="en-US" sz="6000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  <a:latin typeface="Arial Nova Light" panose="020B0304020202020204" pitchFamily="34" charset="0"/>
              <a:ea typeface="+mj-ea"/>
              <a:cs typeface="+mj-cs"/>
            </a:endParaRPr>
          </a:p>
        </p:txBody>
      </p:sp>
      <p:pic>
        <p:nvPicPr>
          <p:cNvPr id="22" name="Graphic 21" descr="Traffic light">
            <a:extLst>
              <a:ext uri="{FF2B5EF4-FFF2-40B4-BE49-F238E27FC236}">
                <a16:creationId xmlns:a16="http://schemas.microsoft.com/office/drawing/2014/main" id="{1B147926-43EB-4FCB-BA50-0DA903EA07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4E51803-5F09-4E18-A62A-866A3C60FF76}"/>
              </a:ext>
            </a:extLst>
          </p:cNvPr>
          <p:cNvCxnSpPr>
            <a:cxnSpLocks/>
          </p:cNvCxnSpPr>
          <p:nvPr/>
        </p:nvCxnSpPr>
        <p:spPr>
          <a:xfrm>
            <a:off x="195775" y="727522"/>
            <a:ext cx="2163178" cy="353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D7BF8F3-359D-4CF3-AF69-1AF301F6FDF1}"/>
              </a:ext>
            </a:extLst>
          </p:cNvPr>
          <p:cNvCxnSpPr>
            <a:cxnSpLocks/>
          </p:cNvCxnSpPr>
          <p:nvPr/>
        </p:nvCxnSpPr>
        <p:spPr>
          <a:xfrm>
            <a:off x="9751743" y="723984"/>
            <a:ext cx="2163178" cy="353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95775" y="1081095"/>
            <a:ext cx="34628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 Nova" panose="020B0604020202020204"/>
              </a:rPr>
              <a:t>Input and Configuration Files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5C75126-B90D-4D1F-A215-E840E2544D56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EE81A7D-373A-4674-85A8-1EF315E5EF06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B0F083F-C3BE-4191-A90B-1750FD0DBAA6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148930E-2D24-403F-97AD-91BF4BB17985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2AA6CC7-9901-41E4-A1EE-62DB246D59A7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A7135E2-F09F-45DF-B90F-AAA6D34391E5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F3D1709-A50D-496C-82DC-15ACAAFCA147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80D2123-0EA2-40A6-88DF-F4251E7DEEE5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3FD3ED9-9939-461E-9D2B-D1CB6860B0A3}"/>
              </a:ext>
            </a:extLst>
          </p:cNvPr>
          <p:cNvSpPr/>
          <p:nvPr/>
        </p:nvSpPr>
        <p:spPr>
          <a:xfrm>
            <a:off x="230076" y="1468884"/>
            <a:ext cx="4792647" cy="58658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  <a:t>1 |  Search and Download Open Street Map (OSM)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E2A19198-D0FB-44F4-8332-1DDB34AA1227}"/>
              </a:ext>
            </a:extLst>
          </p:cNvPr>
          <p:cNvSpPr/>
          <p:nvPr/>
        </p:nvSpPr>
        <p:spPr>
          <a:xfrm>
            <a:off x="226423" y="2074209"/>
            <a:ext cx="4796300" cy="586581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  <a:t>2 |  Convert the Map into SUMO Network</a:t>
            </a:r>
            <a:b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</a:b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  <a:t>            </a:t>
            </a:r>
            <a:r>
              <a:rPr lang="en-US" sz="11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  <a:t>netconvert ---osm-files map.osn –o test.net.xml</a:t>
            </a:r>
            <a:endParaRPr lang="en-US" sz="1400" i="1" dirty="0">
              <a:solidFill>
                <a:schemeClr val="tx1">
                  <a:lumMod val="95000"/>
                  <a:lumOff val="5000"/>
                </a:schemeClr>
              </a:solidFill>
              <a:latin typeface="Arial Nova" panose="020B0604020202020204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2928A657-6C96-4916-A71B-84AD04C2EC86}"/>
              </a:ext>
            </a:extLst>
          </p:cNvPr>
          <p:cNvSpPr/>
          <p:nvPr/>
        </p:nvSpPr>
        <p:spPr>
          <a:xfrm>
            <a:off x="215477" y="2679534"/>
            <a:ext cx="4807246" cy="154082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  <a:t>3 |  Add trip and route to the network using build </a:t>
            </a:r>
            <a:b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</a:b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  <a:t>      in Phyton Scripts</a:t>
            </a:r>
            <a:b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</a:b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  <a:t>	</a:t>
            </a:r>
            <a:r>
              <a:rPr lang="en-US" sz="11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  <a:t>randomTrips.py</a:t>
            </a:r>
            <a:br>
              <a:rPr lang="en-US" sz="11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</a:br>
            <a:r>
              <a:rPr lang="en-US" sz="11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  <a:t>	python PATH\randomTrips.py –n test.net.xml – r  			test.rou.xml –e 50 –I</a:t>
            </a:r>
          </a:p>
          <a:p>
            <a:r>
              <a:rPr lang="en-US" sz="1100" i="1" dirty="0">
                <a:solidFill>
                  <a:schemeClr val="tx1">
                    <a:lumMod val="95000"/>
                    <a:lumOff val="5000"/>
                  </a:schemeClr>
                </a:solidFill>
                <a:latin typeface="Arial Nova" panose="020B0604020202020204"/>
              </a:rPr>
              <a:t>	py PATH\randomTrips.py –n test.net.xml – r test.rou.xml –		e 50 -I</a:t>
            </a:r>
          </a:p>
          <a:p>
            <a:endParaRPr lang="en-US" sz="1400" i="1" dirty="0">
              <a:solidFill>
                <a:schemeClr val="tx1">
                  <a:lumMod val="95000"/>
                  <a:lumOff val="5000"/>
                </a:schemeClr>
              </a:solidFill>
              <a:latin typeface="Arial Nova" panose="020B0604020202020204"/>
            </a:endParaRPr>
          </a:p>
          <a:p>
            <a:endParaRPr lang="en-US" sz="1400" i="1" dirty="0">
              <a:solidFill>
                <a:schemeClr val="tx1">
                  <a:lumMod val="95000"/>
                  <a:lumOff val="5000"/>
                </a:schemeClr>
              </a:solidFill>
              <a:latin typeface="Arial Nova" panose="020B0604020202020204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A8D9F3-65F7-40EC-988F-47E365ABCB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257"/>
          <a:stretch/>
        </p:blipFill>
        <p:spPr>
          <a:xfrm>
            <a:off x="230076" y="4939505"/>
            <a:ext cx="4755415" cy="1567368"/>
          </a:xfrm>
          <a:prstGeom prst="rect">
            <a:avLst/>
          </a:prstGeom>
          <a:ln w="28575">
            <a:solidFill>
              <a:schemeClr val="accent6">
                <a:lumMod val="40000"/>
                <a:lumOff val="60000"/>
              </a:schemeClr>
            </a:solidFill>
          </a:ln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88555595-CB5F-40C2-A108-7CBF919B90AD}"/>
              </a:ext>
            </a:extLst>
          </p:cNvPr>
          <p:cNvSpPr txBox="1"/>
          <p:nvPr/>
        </p:nvSpPr>
        <p:spPr>
          <a:xfrm>
            <a:off x="118026" y="4539395"/>
            <a:ext cx="4185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 Nova" panose="020B0604020202020204"/>
              </a:rPr>
              <a:t>Open Street Map Commercial Data</a:t>
            </a:r>
          </a:p>
        </p:txBody>
      </p:sp>
      <p:sp>
        <p:nvSpPr>
          <p:cNvPr id="59" name="Right Arrow 12">
            <a:extLst>
              <a:ext uri="{FF2B5EF4-FFF2-40B4-BE49-F238E27FC236}">
                <a16:creationId xmlns:a16="http://schemas.microsoft.com/office/drawing/2014/main" id="{9B21D12F-5AAA-4C0A-97AB-964AE2AB214C}"/>
              </a:ext>
            </a:extLst>
          </p:cNvPr>
          <p:cNvSpPr/>
          <p:nvPr/>
        </p:nvSpPr>
        <p:spPr>
          <a:xfrm rot="5400000">
            <a:off x="5411401" y="3612970"/>
            <a:ext cx="781060" cy="64008"/>
          </a:xfrm>
          <a:prstGeom prst="rightArrow">
            <a:avLst>
              <a:gd name="adj1" fmla="val 32273"/>
              <a:gd name="adj2" fmla="val 50000"/>
            </a:avLst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AD8BAF-9025-4A3E-834D-FCB51F99259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800" t="3238" r="3256" b="2564"/>
          <a:stretch/>
        </p:blipFill>
        <p:spPr>
          <a:xfrm>
            <a:off x="5902844" y="1481794"/>
            <a:ext cx="2110069" cy="1711971"/>
          </a:xfrm>
          <a:prstGeom prst="rect">
            <a:avLst/>
          </a:prstGeom>
          <a:ln w="28575">
            <a:solidFill>
              <a:schemeClr val="accent6">
                <a:lumMod val="40000"/>
                <a:lumOff val="60000"/>
              </a:schemeClr>
            </a:solidFill>
          </a:ln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77B56B54-05E4-4E7D-9C6F-C8C45B9EF726}"/>
              </a:ext>
            </a:extLst>
          </p:cNvPr>
          <p:cNvSpPr txBox="1"/>
          <p:nvPr/>
        </p:nvSpPr>
        <p:spPr>
          <a:xfrm>
            <a:off x="5829128" y="1081684"/>
            <a:ext cx="3884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 Nova" panose="020B0604020202020204"/>
              </a:rPr>
              <a:t>Open Street Map Extract &amp; Filter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D6E9DB67-80FD-4109-AB3E-83B1F379427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19" t="10037" r="2119" b="12795"/>
          <a:stretch/>
        </p:blipFill>
        <p:spPr>
          <a:xfrm>
            <a:off x="5892278" y="4677783"/>
            <a:ext cx="5619998" cy="1828870"/>
          </a:xfrm>
          <a:prstGeom prst="rect">
            <a:avLst/>
          </a:prstGeom>
          <a:ln w="28575">
            <a:solidFill>
              <a:schemeClr val="accent6">
                <a:lumMod val="40000"/>
                <a:lumOff val="60000"/>
              </a:schemeClr>
            </a:solidFill>
          </a:ln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C96204BC-8707-42A7-AD95-33B6916A5E63}"/>
              </a:ext>
            </a:extLst>
          </p:cNvPr>
          <p:cNvSpPr txBox="1"/>
          <p:nvPr/>
        </p:nvSpPr>
        <p:spPr>
          <a:xfrm>
            <a:off x="5829128" y="3193765"/>
            <a:ext cx="42902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>
                <a:latin typeface="Arial Nova" panose="020B0604020202020204"/>
              </a:defRPr>
            </a:lvl1pPr>
          </a:lstStyle>
          <a:p>
            <a:r>
              <a:rPr lang="en-US" dirty="0"/>
              <a:t>Translate to XML Data and Routes</a:t>
            </a:r>
          </a:p>
        </p:txBody>
      </p:sp>
      <p:sp>
        <p:nvSpPr>
          <p:cNvPr id="67" name="Right Brace 66">
            <a:extLst>
              <a:ext uri="{FF2B5EF4-FFF2-40B4-BE49-F238E27FC236}">
                <a16:creationId xmlns:a16="http://schemas.microsoft.com/office/drawing/2014/main" id="{7AE7B892-916B-4B0B-8164-B8C51DD7337D}"/>
              </a:ext>
            </a:extLst>
          </p:cNvPr>
          <p:cNvSpPr/>
          <p:nvPr/>
        </p:nvSpPr>
        <p:spPr>
          <a:xfrm rot="5400000">
            <a:off x="2476240" y="1911878"/>
            <a:ext cx="275997" cy="4768325"/>
          </a:xfrm>
          <a:prstGeom prst="rightBrace">
            <a:avLst>
              <a:gd name="adj1" fmla="val 0"/>
              <a:gd name="adj2" fmla="val 81775"/>
            </a:avLst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71F7F517-691C-40C3-94FC-0F567F1610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09648" y="3644974"/>
            <a:ext cx="5571951" cy="891872"/>
          </a:xfrm>
          <a:prstGeom prst="rect">
            <a:avLst/>
          </a:prstGeom>
          <a:ln w="28575">
            <a:solidFill>
              <a:schemeClr val="accent6">
                <a:lumMod val="40000"/>
                <a:lumOff val="60000"/>
              </a:schemeClr>
            </a:solidFill>
          </a:ln>
        </p:spPr>
      </p:pic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98FA7C25-5042-4903-9C1C-645BD803235C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 flipV="1">
            <a:off x="4985491" y="2337780"/>
            <a:ext cx="917353" cy="3385409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2E5D3B9E-712C-44A3-A5A9-863906D283E6}"/>
              </a:ext>
            </a:extLst>
          </p:cNvPr>
          <p:cNvSpPr/>
          <p:nvPr/>
        </p:nvSpPr>
        <p:spPr>
          <a:xfrm rot="10800000">
            <a:off x="1039374" y="4472089"/>
            <a:ext cx="118872" cy="118872"/>
          </a:xfrm>
          <a:prstGeom prst="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A21F1B-98A0-4BE7-B377-17198B5A6A93}"/>
              </a:ext>
            </a:extLst>
          </p:cNvPr>
          <p:cNvSpPr txBox="1"/>
          <p:nvPr/>
        </p:nvSpPr>
        <p:spPr>
          <a:xfrm>
            <a:off x="10139680" y="6506873"/>
            <a:ext cx="19812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13 | ASSETT  </a:t>
            </a:r>
          </a:p>
        </p:txBody>
      </p:sp>
    </p:spTree>
    <p:extLst>
      <p:ext uri="{BB962C8B-B14F-4D97-AF65-F5344CB8AC3E}">
        <p14:creationId xmlns:p14="http://schemas.microsoft.com/office/powerpoint/2010/main" val="340014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3C1A26A-A10B-4779-A28B-F46EA53337CD}"/>
              </a:ext>
            </a:extLst>
          </p:cNvPr>
          <p:cNvSpPr/>
          <p:nvPr/>
        </p:nvSpPr>
        <p:spPr>
          <a:xfrm>
            <a:off x="0" y="0"/>
            <a:ext cx="5809362" cy="6872990"/>
          </a:xfrm>
          <a:prstGeom prst="rect">
            <a:avLst/>
          </a:prstGeom>
          <a:solidFill>
            <a:srgbClr val="ABC9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1A519B-9F14-49B2-AC1E-35A42BBDD7DA}"/>
              </a:ext>
            </a:extLst>
          </p:cNvPr>
          <p:cNvSpPr txBox="1"/>
          <p:nvPr/>
        </p:nvSpPr>
        <p:spPr>
          <a:xfrm>
            <a:off x="0" y="0"/>
            <a:ext cx="5887693" cy="68579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8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Agenda</a:t>
            </a:r>
          </a:p>
        </p:txBody>
      </p:sp>
      <p:pic>
        <p:nvPicPr>
          <p:cNvPr id="35" name="Graphic 34" descr="Traffic light">
            <a:extLst>
              <a:ext uri="{FF2B5EF4-FFF2-40B4-BE49-F238E27FC236}">
                <a16:creationId xmlns:a16="http://schemas.microsoft.com/office/drawing/2014/main" id="{B29506C9-015D-4967-B25C-C3A6B2AE71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276A5E4-50FD-40A3-9C48-B597EC249CC9}"/>
              </a:ext>
            </a:extLst>
          </p:cNvPr>
          <p:cNvSpPr/>
          <p:nvPr/>
        </p:nvSpPr>
        <p:spPr>
          <a:xfrm>
            <a:off x="5852427" y="426572"/>
            <a:ext cx="43935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 Nova" panose="020B0604020202020204"/>
              </a:rPr>
              <a:t>01  Introductions</a:t>
            </a:r>
          </a:p>
          <a:p>
            <a:r>
              <a:rPr lang="en-US" dirty="0">
                <a:latin typeface="Arial Nova" panose="020B0604020202020204"/>
              </a:rPr>
              <a:t>	</a:t>
            </a:r>
          </a:p>
          <a:p>
            <a:r>
              <a:rPr lang="en-US" dirty="0">
                <a:latin typeface="Arial Nova" panose="020B0604020202020204"/>
              </a:rPr>
              <a:t>02  Problem Definition</a:t>
            </a:r>
          </a:p>
          <a:p>
            <a:endParaRPr lang="en-US" dirty="0">
              <a:latin typeface="Arial Nova" panose="020B0604020202020204"/>
            </a:endParaRPr>
          </a:p>
          <a:p>
            <a:r>
              <a:rPr lang="en-US" dirty="0">
                <a:latin typeface="Arial Nova" panose="020B0604020202020204"/>
              </a:rPr>
              <a:t>03  Project Objectives</a:t>
            </a:r>
          </a:p>
          <a:p>
            <a:endParaRPr lang="en-US" dirty="0">
              <a:latin typeface="Arial Nova" panose="020B0604020202020204"/>
            </a:endParaRPr>
          </a:p>
          <a:p>
            <a:r>
              <a:rPr lang="en-US" dirty="0">
                <a:latin typeface="Arial Nova" panose="020B0604020202020204"/>
              </a:rPr>
              <a:t>04  Data Sources</a:t>
            </a:r>
          </a:p>
          <a:p>
            <a:endParaRPr lang="en-US" dirty="0">
              <a:latin typeface="Arial Nova" panose="020B0604020202020204"/>
            </a:endParaRPr>
          </a:p>
          <a:p>
            <a:r>
              <a:rPr lang="en-US" dirty="0">
                <a:latin typeface="Arial Nova" panose="020B0604020202020204"/>
              </a:rPr>
              <a:t>05  Process Followed	</a:t>
            </a:r>
          </a:p>
          <a:p>
            <a:endParaRPr lang="en-US" dirty="0">
              <a:latin typeface="Arial Nova" panose="020B0604020202020204"/>
            </a:endParaRPr>
          </a:p>
          <a:p>
            <a:r>
              <a:rPr lang="en-US" dirty="0">
                <a:latin typeface="Arial Nova" panose="020B0604020202020204"/>
              </a:rPr>
              <a:t>06  Tools/Analytics</a:t>
            </a:r>
          </a:p>
          <a:p>
            <a:endParaRPr lang="en-US" dirty="0">
              <a:latin typeface="Arial Nova" panose="020B0604020202020204"/>
            </a:endParaRPr>
          </a:p>
          <a:p>
            <a:r>
              <a:rPr lang="en-US" dirty="0">
                <a:latin typeface="Arial Nova" panose="020B0604020202020204"/>
              </a:rPr>
              <a:t>07  Video	</a:t>
            </a:r>
          </a:p>
          <a:p>
            <a:endParaRPr lang="en-US" dirty="0">
              <a:latin typeface="Arial Nova" panose="020B0604020202020204"/>
            </a:endParaRPr>
          </a:p>
          <a:p>
            <a:r>
              <a:rPr lang="en-US" dirty="0">
                <a:latin typeface="Arial Nova" panose="020B0604020202020204"/>
              </a:rPr>
              <a:t>08  Visualization of Results	</a:t>
            </a:r>
          </a:p>
          <a:p>
            <a:r>
              <a:rPr lang="en-US" dirty="0">
                <a:latin typeface="Arial Nova" panose="020B0604020202020204"/>
              </a:rPr>
              <a:t>	</a:t>
            </a:r>
          </a:p>
          <a:p>
            <a:r>
              <a:rPr lang="en-US" dirty="0">
                <a:latin typeface="Arial Nova" panose="020B0604020202020204"/>
              </a:rPr>
              <a:t>09  Risks</a:t>
            </a:r>
          </a:p>
          <a:p>
            <a:endParaRPr lang="en-US" dirty="0">
              <a:latin typeface="Arial Nova" panose="020B0604020202020204"/>
            </a:endParaRPr>
          </a:p>
          <a:p>
            <a:r>
              <a:rPr lang="en-US" dirty="0">
                <a:latin typeface="Arial Nova" panose="020B0604020202020204"/>
              </a:rPr>
              <a:t>10  Follow-on Opportunities</a:t>
            </a:r>
          </a:p>
          <a:p>
            <a:r>
              <a:rPr lang="en-US" dirty="0">
                <a:latin typeface="Arial Nova" panose="020B0604020202020204"/>
              </a:rPr>
              <a:t>	</a:t>
            </a:r>
          </a:p>
          <a:p>
            <a:r>
              <a:rPr lang="en-US" dirty="0">
                <a:latin typeface="Arial Nova" panose="020B0604020202020204"/>
              </a:rPr>
              <a:t>11  Conclusion	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5904FD-E082-4746-83ED-DA219763A099}"/>
              </a:ext>
            </a:extLst>
          </p:cNvPr>
          <p:cNvSpPr txBox="1"/>
          <p:nvPr/>
        </p:nvSpPr>
        <p:spPr>
          <a:xfrm>
            <a:off x="6530569" y="683493"/>
            <a:ext cx="3639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604020202020204"/>
              </a:rPr>
              <a:t>Presenter: Marissa | Section: Introduction</a:t>
            </a:r>
            <a:endParaRPr lang="en-US" sz="12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031DED2-CF22-420C-9B16-58B2B655E50A}"/>
              </a:ext>
            </a:extLst>
          </p:cNvPr>
          <p:cNvSpPr txBox="1"/>
          <p:nvPr/>
        </p:nvSpPr>
        <p:spPr>
          <a:xfrm>
            <a:off x="6530569" y="1217413"/>
            <a:ext cx="3639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604020202020204"/>
              </a:rPr>
              <a:t>Presenter: Marissa | Section: Problem/Objective</a:t>
            </a:r>
            <a:endParaRPr lang="en-US" sz="12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1843F97-EE41-4C8F-8722-78C58FF87D59}"/>
              </a:ext>
            </a:extLst>
          </p:cNvPr>
          <p:cNvSpPr txBox="1"/>
          <p:nvPr/>
        </p:nvSpPr>
        <p:spPr>
          <a:xfrm>
            <a:off x="6530569" y="1795593"/>
            <a:ext cx="3639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604020202020204"/>
              </a:rPr>
              <a:t>Presenter: Marissa | Section: Problem/Objective</a:t>
            </a:r>
            <a:endParaRPr lang="en-US" sz="12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5DEF79C-993E-4ABF-A0F6-A9DBF08A98D5}"/>
              </a:ext>
            </a:extLst>
          </p:cNvPr>
          <p:cNvSpPr txBox="1"/>
          <p:nvPr/>
        </p:nvSpPr>
        <p:spPr>
          <a:xfrm>
            <a:off x="6530569" y="2331345"/>
            <a:ext cx="3639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604020202020204"/>
              </a:rPr>
              <a:t>Presenter: Marissa | Section: Data Source/Process</a:t>
            </a:r>
            <a:endParaRPr lang="en-US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D967790-A9FB-4E0F-BE64-DA8F829068DE}"/>
              </a:ext>
            </a:extLst>
          </p:cNvPr>
          <p:cNvSpPr txBox="1"/>
          <p:nvPr/>
        </p:nvSpPr>
        <p:spPr>
          <a:xfrm>
            <a:off x="6530569" y="2859715"/>
            <a:ext cx="3639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604020202020204"/>
              </a:rPr>
              <a:t>Presenter: Michael | Section: Data Source/Process</a:t>
            </a:r>
            <a:endParaRPr lang="en-US" sz="12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08A3317-1ECD-49A2-9EFD-E3AB182D5B31}"/>
              </a:ext>
            </a:extLst>
          </p:cNvPr>
          <p:cNvSpPr txBox="1"/>
          <p:nvPr/>
        </p:nvSpPr>
        <p:spPr>
          <a:xfrm>
            <a:off x="6523772" y="3429717"/>
            <a:ext cx="39143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604020202020204"/>
              </a:rPr>
              <a:t>Presenter: Goutham | Section: Tools/Analytics</a:t>
            </a:r>
            <a:endParaRPr lang="en-US" sz="12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B6AF6CD-2626-40B8-93F1-805AC4C5C8F5}"/>
              </a:ext>
            </a:extLst>
          </p:cNvPr>
          <p:cNvSpPr txBox="1"/>
          <p:nvPr/>
        </p:nvSpPr>
        <p:spPr>
          <a:xfrm>
            <a:off x="6530569" y="3965469"/>
            <a:ext cx="39143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604020202020204"/>
              </a:rPr>
              <a:t>Presenter: Goutham | Section: Tools/Analytics</a:t>
            </a:r>
            <a:endParaRPr lang="en-US" sz="12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C4310F2E-96CA-4679-AE55-6E76E5E8F76D}"/>
              </a:ext>
            </a:extLst>
          </p:cNvPr>
          <p:cNvSpPr txBox="1"/>
          <p:nvPr/>
        </p:nvSpPr>
        <p:spPr>
          <a:xfrm>
            <a:off x="6523772" y="4531331"/>
            <a:ext cx="39143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604020202020204"/>
              </a:rPr>
              <a:t>Presenter: Jim | Section: Visualization/Risk</a:t>
            </a:r>
            <a:endParaRPr lang="en-US" sz="12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35EE312-46C7-450C-A876-74ADFA1AA109}"/>
              </a:ext>
            </a:extLst>
          </p:cNvPr>
          <p:cNvSpPr txBox="1"/>
          <p:nvPr/>
        </p:nvSpPr>
        <p:spPr>
          <a:xfrm>
            <a:off x="6530569" y="5072019"/>
            <a:ext cx="39143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604020202020204"/>
              </a:rPr>
              <a:t>Presenter: Jim | Section: Visualization/Risk</a:t>
            </a:r>
            <a:endParaRPr lang="en-US" sz="12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9799698-A752-4C9A-A859-2C0432EF260C}"/>
              </a:ext>
            </a:extLst>
          </p:cNvPr>
          <p:cNvSpPr txBox="1"/>
          <p:nvPr/>
        </p:nvSpPr>
        <p:spPr>
          <a:xfrm>
            <a:off x="6530569" y="5632945"/>
            <a:ext cx="39143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604020202020204"/>
              </a:rPr>
              <a:t>Presenter: Jim | Section: Conclusion</a:t>
            </a:r>
            <a:endParaRPr lang="en-US" sz="12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1A99171-F1AE-45B5-8052-CF39B8610D8B}"/>
              </a:ext>
            </a:extLst>
          </p:cNvPr>
          <p:cNvSpPr txBox="1"/>
          <p:nvPr/>
        </p:nvSpPr>
        <p:spPr>
          <a:xfrm>
            <a:off x="6484389" y="6154520"/>
            <a:ext cx="39143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604020202020204"/>
              </a:rPr>
              <a:t>Presenter: All | Section: Conclusion</a:t>
            </a:r>
            <a:endParaRPr lang="en-US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ADFCF6-F288-4623-A38A-5D46DDA675D1}"/>
              </a:ext>
            </a:extLst>
          </p:cNvPr>
          <p:cNvSpPr txBox="1"/>
          <p:nvPr/>
        </p:nvSpPr>
        <p:spPr>
          <a:xfrm>
            <a:off x="10126980" y="6506873"/>
            <a:ext cx="1879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2 | ASSETT  </a:t>
            </a:r>
          </a:p>
        </p:txBody>
      </p:sp>
    </p:spTree>
    <p:extLst>
      <p:ext uri="{BB962C8B-B14F-4D97-AF65-F5344CB8AC3E}">
        <p14:creationId xmlns:p14="http://schemas.microsoft.com/office/powerpoint/2010/main" val="2525466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E810B52F-A47E-4C55-AAD4-E1CC6EC4FBF1}"/>
              </a:ext>
            </a:extLst>
          </p:cNvPr>
          <p:cNvSpPr txBox="1"/>
          <p:nvPr/>
        </p:nvSpPr>
        <p:spPr>
          <a:xfrm>
            <a:off x="0" y="193191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Technology Application</a:t>
            </a:r>
          </a:p>
        </p:txBody>
      </p:sp>
      <p:pic>
        <p:nvPicPr>
          <p:cNvPr id="22" name="Graphic 21" descr="Traffic light">
            <a:extLst>
              <a:ext uri="{FF2B5EF4-FFF2-40B4-BE49-F238E27FC236}">
                <a16:creationId xmlns:a16="http://schemas.microsoft.com/office/drawing/2014/main" id="{1B147926-43EB-4FCB-BA50-0DA903EA07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4E51803-5F09-4E18-A62A-866A3C60FF76}"/>
              </a:ext>
            </a:extLst>
          </p:cNvPr>
          <p:cNvCxnSpPr>
            <a:cxnSpLocks/>
          </p:cNvCxnSpPr>
          <p:nvPr/>
        </p:nvCxnSpPr>
        <p:spPr>
          <a:xfrm>
            <a:off x="447964" y="720446"/>
            <a:ext cx="75276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848AB40-1E12-4FFF-BC0D-2D32DAFED2BF}"/>
              </a:ext>
            </a:extLst>
          </p:cNvPr>
          <p:cNvSpPr txBox="1"/>
          <p:nvPr/>
        </p:nvSpPr>
        <p:spPr>
          <a:xfrm>
            <a:off x="4419649" y="1522313"/>
            <a:ext cx="696467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>
              <a:latin typeface="Arial Nov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/>
              </a:rPr>
              <a:t>Transportation in Northern VA is a major factor impacting area residents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/>
              </a:rPr>
              <a:t>Average commutes are 28% longer than the </a:t>
            </a:r>
            <a:br>
              <a:rPr lang="en-US" sz="2000" dirty="0">
                <a:latin typeface="Arial Nova"/>
              </a:rPr>
            </a:br>
            <a:r>
              <a:rPr lang="en-US" sz="2000" dirty="0">
                <a:latin typeface="Arial Nova"/>
              </a:rPr>
              <a:t>national average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/>
              </a:rPr>
              <a:t>Average person loses up to ¼ - ½ day a </a:t>
            </a:r>
            <a:br>
              <a:rPr lang="en-US" sz="2000" dirty="0">
                <a:latin typeface="Arial Nova"/>
              </a:rPr>
            </a:br>
            <a:r>
              <a:rPr lang="en-US" sz="2000" dirty="0">
                <a:latin typeface="Arial Nova"/>
              </a:rPr>
              <a:t>week in traffic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/>
              </a:rPr>
              <a:t>The local infrastructure and road improvements </a:t>
            </a:r>
            <a:br>
              <a:rPr lang="en-US" sz="2000" dirty="0">
                <a:latin typeface="Arial Nova"/>
              </a:rPr>
            </a:br>
            <a:r>
              <a:rPr lang="en-US" sz="2000" dirty="0">
                <a:latin typeface="Arial Nova"/>
              </a:rPr>
              <a:t>can not keep pace with need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/>
              </a:rPr>
              <a:t>Carbon Emissions and Global Warming are accelerating and changing our climate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/>
              </a:rPr>
              <a:t>New technologies are on the horizon – but uncertainty with how they will be deployed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/>
              </a:rPr>
              <a:t>Action is need now and alternatives are available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latin typeface="Arial Nova"/>
            </a:endParaRPr>
          </a:p>
          <a:p>
            <a:endParaRPr lang="en-US" sz="2000" dirty="0">
              <a:latin typeface="Arial Nov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51010" y="1412256"/>
            <a:ext cx="675697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600" dirty="0">
                <a:latin typeface="Arial Nova"/>
              </a:rPr>
              <a:t>Unlocking the Power of Location Intelligence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632DE84-361F-4023-BBDD-E7F01A882767}"/>
              </a:ext>
            </a:extLst>
          </p:cNvPr>
          <p:cNvCxnSpPr>
            <a:cxnSpLocks/>
          </p:cNvCxnSpPr>
          <p:nvPr/>
        </p:nvCxnSpPr>
        <p:spPr>
          <a:xfrm>
            <a:off x="10945114" y="720446"/>
            <a:ext cx="75276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B661984-0AEA-407C-ADB8-AD246758C680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E17E531F-1D7C-4F2F-BB1B-E4870056DD01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07815912-7202-47CF-82F2-67E5EA1FC882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807ADB18-0057-4C09-A97B-35D330AE718B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D16378B-093F-4624-8012-DD4728E9A4AD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2697C15-4DCE-418A-AE5C-9FC3468C4350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D299C7F1-DF4C-44F5-8CCD-043CF42AF5B7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EF3D0FC-36DD-460C-ADB9-5ECEC567538C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11342091-F81D-4A8B-9D1A-6E61EABB7C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7811" b="66864" l="25750" r="75063">
                        <a14:foregroundMark x1="31125" y1="62012" x2="31125" y2="62012"/>
                        <a14:foregroundMark x1="36125" y1="66982" x2="36125" y2="66982"/>
                        <a14:foregroundMark x1="36125" y1="63728" x2="36125" y2="63728"/>
                        <a14:foregroundMark x1="27938" y1="55503" x2="27938" y2="55503"/>
                        <a14:foregroundMark x1="69375" y1="36923" x2="69375" y2="36923"/>
                        <a14:foregroundMark x1="69500" y1="41361" x2="69500" y2="41361"/>
                        <a14:foregroundMark x1="68438" y1="31834" x2="68438" y2="31834"/>
                        <a14:foregroundMark x1="66875" y1="29467" x2="66875" y2="29467"/>
                        <a14:foregroundMark x1="66500" y1="27811" x2="66500" y2="27811"/>
                        <a14:foregroundMark x1="75063" y1="34201" x2="75063" y2="34201"/>
                        <a14:foregroundMark x1="61625" y1="66864" x2="61625" y2="66864"/>
                        <a14:foregroundMark x1="61063" y1="64024" x2="61063" y2="64024"/>
                        <a14:foregroundMark x1="27563" y1="62544" x2="27563" y2="62544"/>
                        <a14:foregroundMark x1="25750" y1="61538" x2="25750" y2="61538"/>
                      </a14:backgroundRemoval>
                    </a14:imgEffect>
                  </a14:imgLayer>
                </a14:imgProps>
              </a:ext>
            </a:extLst>
          </a:blip>
          <a:srcRect l="24381" t="26951" r="24407" b="31567"/>
          <a:stretch/>
        </p:blipFill>
        <p:spPr>
          <a:xfrm>
            <a:off x="824346" y="2214961"/>
            <a:ext cx="3325091" cy="28448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C767A3B-7399-4780-896B-8223B043C716}"/>
              </a:ext>
            </a:extLst>
          </p:cNvPr>
          <p:cNvSpPr txBox="1"/>
          <p:nvPr/>
        </p:nvSpPr>
        <p:spPr>
          <a:xfrm>
            <a:off x="10139680" y="6506873"/>
            <a:ext cx="1879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3 | ASSETT  </a:t>
            </a:r>
          </a:p>
        </p:txBody>
      </p:sp>
    </p:spTree>
    <p:extLst>
      <p:ext uri="{BB962C8B-B14F-4D97-AF65-F5344CB8AC3E}">
        <p14:creationId xmlns:p14="http://schemas.microsoft.com/office/powerpoint/2010/main" val="3801236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E810B52F-A47E-4C55-AAD4-E1CC6EC4FBF1}"/>
              </a:ext>
            </a:extLst>
          </p:cNvPr>
          <p:cNvSpPr txBox="1"/>
          <p:nvPr/>
        </p:nvSpPr>
        <p:spPr>
          <a:xfrm>
            <a:off x="0" y="193191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Problem Definition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0734C79-A6F1-47B7-B6CE-52DED297AF4A}"/>
              </a:ext>
            </a:extLst>
          </p:cNvPr>
          <p:cNvCxnSpPr>
            <a:cxnSpLocks/>
          </p:cNvCxnSpPr>
          <p:nvPr/>
        </p:nvCxnSpPr>
        <p:spPr>
          <a:xfrm>
            <a:off x="10178496" y="715827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AA291AD2-11EB-4112-961E-BD27E45A9A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16129" t="14659" r="14632" b="21583"/>
          <a:stretch/>
        </p:blipFill>
        <p:spPr>
          <a:xfrm>
            <a:off x="531088" y="1653484"/>
            <a:ext cx="4322618" cy="4298863"/>
          </a:xfrm>
          <a:prstGeom prst="rect">
            <a:avLst/>
          </a:prstGeom>
        </p:spPr>
      </p:pic>
      <p:pic>
        <p:nvPicPr>
          <p:cNvPr id="22" name="Graphic 21" descr="Traffic light">
            <a:extLst>
              <a:ext uri="{FF2B5EF4-FFF2-40B4-BE49-F238E27FC236}">
                <a16:creationId xmlns:a16="http://schemas.microsoft.com/office/drawing/2014/main" id="{1B147926-43EB-4FCB-BA50-0DA903EA07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4E51803-5F09-4E18-A62A-866A3C60FF76}"/>
              </a:ext>
            </a:extLst>
          </p:cNvPr>
          <p:cNvCxnSpPr>
            <a:cxnSpLocks/>
          </p:cNvCxnSpPr>
          <p:nvPr/>
        </p:nvCxnSpPr>
        <p:spPr>
          <a:xfrm>
            <a:off x="623454" y="720446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059422C-DE4A-40FB-AE0E-4484509803DD}"/>
              </a:ext>
            </a:extLst>
          </p:cNvPr>
          <p:cNvSpPr txBox="1"/>
          <p:nvPr/>
        </p:nvSpPr>
        <p:spPr>
          <a:xfrm>
            <a:off x="4263918" y="1255835"/>
            <a:ext cx="38575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Arial Nova Light" panose="020B0304020202020204"/>
              </a:rPr>
              <a:t>ASSETT, Inc.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848AB40-1E12-4FFF-BC0D-2D32DAFED2BF}"/>
              </a:ext>
            </a:extLst>
          </p:cNvPr>
          <p:cNvSpPr txBox="1"/>
          <p:nvPr/>
        </p:nvSpPr>
        <p:spPr>
          <a:xfrm>
            <a:off x="4815415" y="1830590"/>
            <a:ext cx="6867255" cy="4816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 Nova"/>
              </a:rPr>
              <a:t>Gain an improved understanding of:</a:t>
            </a:r>
            <a:endParaRPr lang="en-US" sz="900" dirty="0">
              <a:latin typeface="Arial Nov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/>
              </a:rPr>
              <a:t>Modeling and simulation of transportation systems</a:t>
            </a:r>
          </a:p>
          <a:p>
            <a:pPr lvl="1"/>
            <a:endParaRPr lang="en-US" sz="1000" dirty="0">
              <a:latin typeface="Arial Nov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/>
              </a:rPr>
              <a:t>Assess transportation analytics and current practices</a:t>
            </a:r>
          </a:p>
          <a:p>
            <a:pPr lvl="1"/>
            <a:endParaRPr lang="en-US" sz="1000" dirty="0">
              <a:latin typeface="Arial Nov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/>
              </a:rPr>
              <a:t>Assess transportation impacts surrounding their corporate headquarters</a:t>
            </a:r>
          </a:p>
          <a:p>
            <a:pPr lvl="1"/>
            <a:endParaRPr lang="en-US" sz="1000" dirty="0">
              <a:latin typeface="Arial Nova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Nova"/>
              </a:rPr>
              <a:t>Collect and advise Prince William County / Northern Virginia traffic flow optimization opportunities</a:t>
            </a:r>
          </a:p>
          <a:p>
            <a:endParaRPr lang="en-US" sz="2400" dirty="0">
              <a:latin typeface="Arial Nova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7C28BD4-A679-4E92-94DE-DBD34943D00B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E67005D4-4680-41EC-B5D9-3310E730A57B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669E5FB-0D39-41AD-8F60-98D86CEDD8AA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A996B96-B765-42DF-AB4E-0635C5813B28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E2D9AF44-5A4B-43A0-B36B-A354A1392C4D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62897D8-1121-4F05-8041-977328C16410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569B3A97-6B26-4BF2-8D7D-24A0FFC6C463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7C6E09E1-9552-4AB4-BC02-97AA6C610371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0CCB4A1-F21A-4C8E-9833-D78ABF81316B}"/>
              </a:ext>
            </a:extLst>
          </p:cNvPr>
          <p:cNvSpPr txBox="1"/>
          <p:nvPr/>
        </p:nvSpPr>
        <p:spPr>
          <a:xfrm>
            <a:off x="10139680" y="6506873"/>
            <a:ext cx="1879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4 | ASSETT  </a:t>
            </a:r>
          </a:p>
        </p:txBody>
      </p:sp>
    </p:spTree>
    <p:extLst>
      <p:ext uri="{BB962C8B-B14F-4D97-AF65-F5344CB8AC3E}">
        <p14:creationId xmlns:p14="http://schemas.microsoft.com/office/powerpoint/2010/main" val="1723174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E810B52F-A47E-4C55-AAD4-E1CC6EC4FBF1}"/>
              </a:ext>
            </a:extLst>
          </p:cNvPr>
          <p:cNvSpPr txBox="1"/>
          <p:nvPr/>
        </p:nvSpPr>
        <p:spPr>
          <a:xfrm>
            <a:off x="18476" y="336749"/>
            <a:ext cx="12192000" cy="83753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What It Solves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0734C79-A6F1-47B7-B6CE-52DED297AF4A}"/>
              </a:ext>
            </a:extLst>
          </p:cNvPr>
          <p:cNvCxnSpPr>
            <a:cxnSpLocks/>
          </p:cNvCxnSpPr>
          <p:nvPr/>
        </p:nvCxnSpPr>
        <p:spPr>
          <a:xfrm>
            <a:off x="10178496" y="715827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" name="Graphic 21" descr="Traffic light">
            <a:extLst>
              <a:ext uri="{FF2B5EF4-FFF2-40B4-BE49-F238E27FC236}">
                <a16:creationId xmlns:a16="http://schemas.microsoft.com/office/drawing/2014/main" id="{1B147926-43EB-4FCB-BA50-0DA903EA07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4E51803-5F09-4E18-A62A-866A3C60FF76}"/>
              </a:ext>
            </a:extLst>
          </p:cNvPr>
          <p:cNvCxnSpPr>
            <a:cxnSpLocks/>
          </p:cNvCxnSpPr>
          <p:nvPr/>
        </p:nvCxnSpPr>
        <p:spPr>
          <a:xfrm>
            <a:off x="623454" y="720446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68E4547-C00E-4D39-BEAE-822A13EB863B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39034C6-B415-4C36-BCFB-C5FDCEE5CD45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94D0D83-3B53-4C66-8EE7-B01DC01225ED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ED9D608-C65D-4F70-8245-69010B9F42E8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F80DB76-842C-49C8-82A8-777D57F773E3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479B522-9DB0-49F3-92DE-490B91F892AB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6419DE1-239E-4E6F-8D4F-E605F8A09A26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127E26C-0362-4DE1-ABFC-54506D5ED951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6A11EC2E-17B9-4115-BA5D-0A2C784A46B5}"/>
              </a:ext>
            </a:extLst>
          </p:cNvPr>
          <p:cNvSpPr txBox="1"/>
          <p:nvPr/>
        </p:nvSpPr>
        <p:spPr>
          <a:xfrm>
            <a:off x="3602403" y="2546168"/>
            <a:ext cx="22927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latin typeface="Arial Nova Light" panose="020B0304020202020204"/>
              </a:defRPr>
            </a:lvl1pPr>
          </a:lstStyle>
          <a:p>
            <a:r>
              <a:rPr lang="en-US" b="1" dirty="0"/>
              <a:t>INFORMATIVE</a:t>
            </a:r>
          </a:p>
          <a:p>
            <a:r>
              <a:rPr lang="en-US" sz="1200" dirty="0"/>
              <a:t>Informs Department of Transportation of benefit &amp; impacts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C0215D7-AB88-4D75-8372-6BE9A7552BB4}"/>
              </a:ext>
            </a:extLst>
          </p:cNvPr>
          <p:cNvSpPr txBox="1"/>
          <p:nvPr/>
        </p:nvSpPr>
        <p:spPr>
          <a:xfrm>
            <a:off x="6618505" y="2546168"/>
            <a:ext cx="24296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 Nova Light" panose="020B0304020202020204"/>
              </a:rPr>
              <a:t>IMPROVEMENTS</a:t>
            </a:r>
          </a:p>
          <a:p>
            <a:pPr algn="ctr"/>
            <a:r>
              <a:rPr lang="en-US" sz="1200" dirty="0">
                <a:latin typeface="Arial Nova Light" panose="020B0304020202020204"/>
              </a:rPr>
              <a:t>Allows localities to prioritize transportation impacts and improvements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E6113BF-662A-4192-85A0-9C30BD318A0B}"/>
              </a:ext>
            </a:extLst>
          </p:cNvPr>
          <p:cNvSpPr txBox="1"/>
          <p:nvPr/>
        </p:nvSpPr>
        <p:spPr>
          <a:xfrm>
            <a:off x="522650" y="2530206"/>
            <a:ext cx="24957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 Nova Light" panose="020B0304020202020204"/>
              </a:rPr>
              <a:t>LOW COST</a:t>
            </a:r>
          </a:p>
          <a:p>
            <a:pPr algn="ctr"/>
            <a:r>
              <a:rPr lang="en-US" sz="1200" dirty="0">
                <a:latin typeface="Arial Nova Light" panose="020B0304020202020204"/>
              </a:rPr>
              <a:t>Provides a rapid low-cost method of assessment of transportation improvements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D40B82A-3C1D-4234-A093-C3B30B89C0F8}"/>
              </a:ext>
            </a:extLst>
          </p:cNvPr>
          <p:cNvSpPr txBox="1"/>
          <p:nvPr/>
        </p:nvSpPr>
        <p:spPr>
          <a:xfrm>
            <a:off x="9545353" y="2530667"/>
            <a:ext cx="219168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 Nova Light" panose="020B0304020202020204"/>
              </a:rPr>
              <a:t>ANALYSIS</a:t>
            </a:r>
          </a:p>
          <a:p>
            <a:pPr algn="ctr"/>
            <a:r>
              <a:rPr lang="en-US" sz="1200" dirty="0">
                <a:latin typeface="Arial Nova Light" panose="020B0304020202020204"/>
              </a:rPr>
              <a:t>Provides detailed information for further analyses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FD8580F-420A-496A-8192-318EF57224AF}"/>
              </a:ext>
            </a:extLst>
          </p:cNvPr>
          <p:cNvSpPr txBox="1"/>
          <p:nvPr/>
        </p:nvSpPr>
        <p:spPr>
          <a:xfrm>
            <a:off x="1914608" y="4688242"/>
            <a:ext cx="196177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 Nova Light" panose="020B0304020202020204"/>
              </a:rPr>
              <a:t>EXTENSIBILITY</a:t>
            </a:r>
          </a:p>
          <a:p>
            <a:pPr algn="ctr"/>
            <a:r>
              <a:rPr lang="en-US" sz="1200" dirty="0">
                <a:latin typeface="Arial Nova Light" panose="020B0304020202020204"/>
              </a:rPr>
              <a:t>Provides a modular system of elements for extensibility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360DE4F-6332-409F-8040-07D11FAC053B}"/>
              </a:ext>
            </a:extLst>
          </p:cNvPr>
          <p:cNvSpPr txBox="1"/>
          <p:nvPr/>
        </p:nvSpPr>
        <p:spPr>
          <a:xfrm>
            <a:off x="8321553" y="4688242"/>
            <a:ext cx="231876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 Nova Light" panose="020B0304020202020204"/>
              </a:rPr>
              <a:t>SOPHISTICATION</a:t>
            </a:r>
          </a:p>
          <a:p>
            <a:pPr algn="ctr"/>
            <a:r>
              <a:rPr lang="en-US" sz="1200" dirty="0">
                <a:latin typeface="Arial Nova Light" panose="020B0304020202020204"/>
              </a:rPr>
              <a:t>Leverages sophisticated models and pre-built components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FD6469A-5B97-4AC6-9A78-2DD8F7BEAC84}"/>
              </a:ext>
            </a:extLst>
          </p:cNvPr>
          <p:cNvSpPr txBox="1"/>
          <p:nvPr/>
        </p:nvSpPr>
        <p:spPr>
          <a:xfrm>
            <a:off x="4592565" y="4688242"/>
            <a:ext cx="300686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 Nova Light" panose="020B0304020202020204"/>
              </a:rPr>
              <a:t>ENVIORNMENTAL</a:t>
            </a:r>
          </a:p>
          <a:p>
            <a:pPr algn="ctr"/>
            <a:r>
              <a:rPr lang="en-US" sz="1200" dirty="0">
                <a:latin typeface="Arial Nova Light" panose="020B0304020202020204"/>
              </a:rPr>
              <a:t>Extensible to environment and local service integration, which supports: Emission Output, Traffic Optimization, Road Design, Emergency Vehicles and Traffic Flow</a:t>
            </a:r>
          </a:p>
        </p:txBody>
      </p:sp>
      <p:pic>
        <p:nvPicPr>
          <p:cNvPr id="6" name="Graphic 5" descr="Gears">
            <a:extLst>
              <a:ext uri="{FF2B5EF4-FFF2-40B4-BE49-F238E27FC236}">
                <a16:creationId xmlns:a16="http://schemas.microsoft.com/office/drawing/2014/main" id="{7C5E2DBD-6D10-4DB9-A1CF-5BDAADB141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21825" y="3888975"/>
            <a:ext cx="914400" cy="914400"/>
          </a:xfrm>
          <a:prstGeom prst="rect">
            <a:avLst/>
          </a:prstGeom>
        </p:spPr>
      </p:pic>
      <p:pic>
        <p:nvPicPr>
          <p:cNvPr id="56" name="Graphic 55" descr="Bank">
            <a:extLst>
              <a:ext uri="{FF2B5EF4-FFF2-40B4-BE49-F238E27FC236}">
                <a16:creationId xmlns:a16="http://schemas.microsoft.com/office/drawing/2014/main" id="{15632CDD-A696-4E6C-87D1-283A8E57BA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023734" y="3888975"/>
            <a:ext cx="914400" cy="914400"/>
          </a:xfrm>
          <a:prstGeom prst="rect">
            <a:avLst/>
          </a:prstGeom>
        </p:spPr>
      </p:pic>
      <p:pic>
        <p:nvPicPr>
          <p:cNvPr id="58" name="Graphic 57" descr="Business Growth">
            <a:extLst>
              <a:ext uri="{FF2B5EF4-FFF2-40B4-BE49-F238E27FC236}">
                <a16:creationId xmlns:a16="http://schemas.microsoft.com/office/drawing/2014/main" id="{14A923BD-F573-4EB6-8FAA-87F38D6A0C0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389046" y="1713243"/>
            <a:ext cx="914400" cy="914400"/>
          </a:xfrm>
          <a:prstGeom prst="rect">
            <a:avLst/>
          </a:prstGeom>
        </p:spPr>
      </p:pic>
      <p:pic>
        <p:nvPicPr>
          <p:cNvPr id="60" name="Graphic 59" descr="Coins">
            <a:extLst>
              <a:ext uri="{FF2B5EF4-FFF2-40B4-BE49-F238E27FC236}">
                <a16:creationId xmlns:a16="http://schemas.microsoft.com/office/drawing/2014/main" id="{13D21659-30E7-43DD-8223-91C537CA36D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292016" y="1713243"/>
            <a:ext cx="914400" cy="914400"/>
          </a:xfrm>
          <a:prstGeom prst="rect">
            <a:avLst/>
          </a:prstGeom>
        </p:spPr>
      </p:pic>
      <p:pic>
        <p:nvPicPr>
          <p:cNvPr id="62" name="Graphic 61" descr="Classroom">
            <a:extLst>
              <a:ext uri="{FF2B5EF4-FFF2-40B4-BE49-F238E27FC236}">
                <a16:creationId xmlns:a16="http://schemas.microsoft.com/office/drawing/2014/main" id="{E21DD60F-49D9-4E7F-BF56-6A3C8D6CA39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248576" y="1713243"/>
            <a:ext cx="914400" cy="914400"/>
          </a:xfrm>
          <a:prstGeom prst="rect">
            <a:avLst/>
          </a:prstGeom>
        </p:spPr>
      </p:pic>
      <p:pic>
        <p:nvPicPr>
          <p:cNvPr id="64" name="Graphic 63" descr="Forest scene">
            <a:extLst>
              <a:ext uri="{FF2B5EF4-FFF2-40B4-BE49-F238E27FC236}">
                <a16:creationId xmlns:a16="http://schemas.microsoft.com/office/drawing/2014/main" id="{EAFE4A91-DBF9-44E2-8798-FA0177CC9D9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5624172" y="3888975"/>
            <a:ext cx="914400" cy="914400"/>
          </a:xfrm>
          <a:prstGeom prst="rect">
            <a:avLst/>
          </a:prstGeom>
        </p:spPr>
      </p:pic>
      <p:pic>
        <p:nvPicPr>
          <p:cNvPr id="66" name="Graphic 65" descr="Brain in head">
            <a:extLst>
              <a:ext uri="{FF2B5EF4-FFF2-40B4-BE49-F238E27FC236}">
                <a16:creationId xmlns:a16="http://schemas.microsoft.com/office/drawing/2014/main" id="{5226E023-7F2B-4EAD-B055-E59F46A5553E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290111" y="1634769"/>
            <a:ext cx="914400" cy="9144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6780912-0089-4B31-83FC-6E43DF2DBDD5}"/>
              </a:ext>
            </a:extLst>
          </p:cNvPr>
          <p:cNvSpPr txBox="1"/>
          <p:nvPr/>
        </p:nvSpPr>
        <p:spPr>
          <a:xfrm>
            <a:off x="10139680" y="6506873"/>
            <a:ext cx="1879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5 | ASSETT  </a:t>
            </a:r>
          </a:p>
        </p:txBody>
      </p:sp>
    </p:spTree>
    <p:extLst>
      <p:ext uri="{BB962C8B-B14F-4D97-AF65-F5344CB8AC3E}">
        <p14:creationId xmlns:p14="http://schemas.microsoft.com/office/powerpoint/2010/main" val="3415372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97C9ED0-1B71-4CFF-A83A-4FB9649F59C8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alphaModFix amt="8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61" y="350710"/>
            <a:ext cx="12178373" cy="65101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16D0CE06-022B-47C2-9E97-8BBB828294FD}"/>
              </a:ext>
            </a:extLst>
          </p:cNvPr>
          <p:cNvSpPr/>
          <p:nvPr/>
        </p:nvSpPr>
        <p:spPr>
          <a:xfrm>
            <a:off x="4155271" y="3974742"/>
            <a:ext cx="6311638" cy="167819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8BD66E-224B-4E0A-8752-8C98AE2DF4FF}"/>
              </a:ext>
            </a:extLst>
          </p:cNvPr>
          <p:cNvSpPr/>
          <p:nvPr/>
        </p:nvSpPr>
        <p:spPr>
          <a:xfrm>
            <a:off x="4149143" y="1594866"/>
            <a:ext cx="6311638" cy="167819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8B9481B-8EE6-4866-8EAC-EC3D3B473B77}"/>
              </a:ext>
            </a:extLst>
          </p:cNvPr>
          <p:cNvSpPr/>
          <p:nvPr/>
        </p:nvSpPr>
        <p:spPr>
          <a:xfrm>
            <a:off x="4155274" y="1609619"/>
            <a:ext cx="6224304" cy="59431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7000">
                <a:schemeClr val="bg1">
                  <a:lumMod val="50000"/>
                  <a:alpha val="75000"/>
                </a:schemeClr>
              </a:gs>
              <a:gs pos="93000">
                <a:schemeClr val="bg1">
                  <a:alpha val="6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Image result for traffic light">
            <a:extLst>
              <a:ext uri="{FF2B5EF4-FFF2-40B4-BE49-F238E27FC236}">
                <a16:creationId xmlns:a16="http://schemas.microsoft.com/office/drawing/2014/main" id="{D8900701-1663-4E83-8E68-E1F6796F1E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57" r="25000"/>
          <a:stretch/>
        </p:blipFill>
        <p:spPr bwMode="auto">
          <a:xfrm>
            <a:off x="1407026" y="1411216"/>
            <a:ext cx="2338086" cy="485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9BCC0DA-A371-406A-A382-CB3D2851688F}"/>
              </a:ext>
            </a:extLst>
          </p:cNvPr>
          <p:cNvSpPr txBox="1"/>
          <p:nvPr/>
        </p:nvSpPr>
        <p:spPr>
          <a:xfrm>
            <a:off x="4178863" y="1567163"/>
            <a:ext cx="4521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 Nova Light" panose="020B0304020202020204" pitchFamily="34" charset="0"/>
              </a:rPr>
              <a:t>Objective Function 1: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66D63B-CFD0-4596-9534-00693AA9EC05}"/>
              </a:ext>
            </a:extLst>
          </p:cNvPr>
          <p:cNvSpPr txBox="1"/>
          <p:nvPr/>
        </p:nvSpPr>
        <p:spPr>
          <a:xfrm>
            <a:off x="3731665" y="2206604"/>
            <a:ext cx="67663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dirty="0">
                <a:latin typeface="Arial Nova" panose="020B0504020202020204" pitchFamily="34" charset="0"/>
              </a:rPr>
              <a:t>To maximize the flow of traffic through the defined network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97E21ED-C230-410A-BBC6-419C8F7731D0}"/>
              </a:ext>
            </a:extLst>
          </p:cNvPr>
          <p:cNvSpPr txBox="1"/>
          <p:nvPr/>
        </p:nvSpPr>
        <p:spPr>
          <a:xfrm>
            <a:off x="3694441" y="4573604"/>
            <a:ext cx="67663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2pPr lvl="1">
              <a:defRPr sz="2400">
                <a:latin typeface="Arial Nova" panose="020B0504020202020204" pitchFamily="34" charset="0"/>
              </a:defRPr>
            </a:lvl2pPr>
          </a:lstStyle>
          <a:p>
            <a:pPr lvl="1"/>
            <a:r>
              <a:rPr lang="en-US" dirty="0"/>
              <a:t>To minimize the median transit time for the population in this network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987EAED-4079-4D75-B4B2-A37C124AAF6A}"/>
              </a:ext>
            </a:extLst>
          </p:cNvPr>
          <p:cNvSpPr/>
          <p:nvPr/>
        </p:nvSpPr>
        <p:spPr>
          <a:xfrm>
            <a:off x="4155271" y="3986264"/>
            <a:ext cx="6224306" cy="594319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7000">
                <a:schemeClr val="bg1">
                  <a:lumMod val="50000"/>
                  <a:alpha val="75000"/>
                </a:schemeClr>
              </a:gs>
              <a:gs pos="93000">
                <a:schemeClr val="bg1">
                  <a:alpha val="63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F5519F-F78A-4883-8F5C-0DE55B7D8896}"/>
              </a:ext>
            </a:extLst>
          </p:cNvPr>
          <p:cNvSpPr txBox="1"/>
          <p:nvPr/>
        </p:nvSpPr>
        <p:spPr>
          <a:xfrm>
            <a:off x="4178863" y="3954167"/>
            <a:ext cx="47096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Arial Nova Light" panose="020B0304020202020204" pitchFamily="34" charset="0"/>
              </a:rPr>
              <a:t>Objective Function 2:</a:t>
            </a:r>
          </a:p>
        </p:txBody>
      </p:sp>
      <p:pic>
        <p:nvPicPr>
          <p:cNvPr id="20" name="Graphic 19" descr="Traffic light">
            <a:extLst>
              <a:ext uri="{FF2B5EF4-FFF2-40B4-BE49-F238E27FC236}">
                <a16:creationId xmlns:a16="http://schemas.microsoft.com/office/drawing/2014/main" id="{B0636303-F37E-4535-9296-FC8289D45C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A77BAE4-BD62-4786-B4E1-406C91E181EA}"/>
              </a:ext>
            </a:extLst>
          </p:cNvPr>
          <p:cNvSpPr txBox="1"/>
          <p:nvPr/>
        </p:nvSpPr>
        <p:spPr>
          <a:xfrm>
            <a:off x="0" y="193191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Project Objectives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3E1B88C-7EF9-43CB-88B1-F32F7F82506A}"/>
              </a:ext>
            </a:extLst>
          </p:cNvPr>
          <p:cNvCxnSpPr>
            <a:cxnSpLocks/>
          </p:cNvCxnSpPr>
          <p:nvPr/>
        </p:nvCxnSpPr>
        <p:spPr>
          <a:xfrm>
            <a:off x="10178496" y="715827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B973CC8-ECDF-4621-9D7B-3CBD476A9E77}"/>
              </a:ext>
            </a:extLst>
          </p:cNvPr>
          <p:cNvCxnSpPr>
            <a:cxnSpLocks/>
          </p:cNvCxnSpPr>
          <p:nvPr/>
        </p:nvCxnSpPr>
        <p:spPr>
          <a:xfrm>
            <a:off x="623454" y="720446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E5C3790-7FEC-4F2C-9D2F-8946DC24F88D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23AE321-B484-4C9D-8F4F-C6BDDAF4926E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F701DCE-96A7-4E95-93AA-B9C55B045210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55BC043-1EBD-4903-B856-0D148E7AA9B9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2BDA164C-D2F6-43BE-A053-221B457B3C94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89DA0D6-38B5-46EB-955B-B92DE281AD94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2DA9B735-51F2-4445-A7D3-8D8792EA807C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8D1ADE3-1949-4798-BF39-3E539FCB8D4F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1A9270A0-7054-4265-B493-4F31CDBCE3A1}"/>
              </a:ext>
            </a:extLst>
          </p:cNvPr>
          <p:cNvSpPr txBox="1"/>
          <p:nvPr/>
        </p:nvSpPr>
        <p:spPr>
          <a:xfrm>
            <a:off x="10152380" y="6506873"/>
            <a:ext cx="1879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6 | ASSETT  </a:t>
            </a:r>
          </a:p>
        </p:txBody>
      </p:sp>
    </p:spTree>
    <p:extLst>
      <p:ext uri="{BB962C8B-B14F-4D97-AF65-F5344CB8AC3E}">
        <p14:creationId xmlns:p14="http://schemas.microsoft.com/office/powerpoint/2010/main" val="1012106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8F885EC2-2227-4069-BA76-C16213484FAA}"/>
              </a:ext>
            </a:extLst>
          </p:cNvPr>
          <p:cNvSpPr txBox="1"/>
          <p:nvPr/>
        </p:nvSpPr>
        <p:spPr>
          <a:xfrm>
            <a:off x="0" y="229931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7200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Arial Nova Light" panose="020B0304020202020204" pitchFamily="34" charset="0"/>
                <a:ea typeface="+mj-ea"/>
                <a:cs typeface="+mj-cs"/>
              </a:rPr>
              <a:t>Data Sources</a:t>
            </a:r>
          </a:p>
        </p:txBody>
      </p:sp>
      <p:pic>
        <p:nvPicPr>
          <p:cNvPr id="16" name="Graphic 15" descr="Traffic light">
            <a:extLst>
              <a:ext uri="{FF2B5EF4-FFF2-40B4-BE49-F238E27FC236}">
                <a16:creationId xmlns:a16="http://schemas.microsoft.com/office/drawing/2014/main" id="{3349C342-A41E-4D1B-A9C1-E1CC74F7D7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76698141-5C57-428B-8E74-D6092F96D6E6}"/>
              </a:ext>
            </a:extLst>
          </p:cNvPr>
          <p:cNvSpPr>
            <a:spLocks noChangeAspect="1"/>
          </p:cNvSpPr>
          <p:nvPr/>
        </p:nvSpPr>
        <p:spPr>
          <a:xfrm>
            <a:off x="1189764" y="1283753"/>
            <a:ext cx="2367054" cy="2315183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2">
                    <a:lumMod val="10000"/>
                  </a:schemeClr>
                </a:solidFill>
                <a:latin typeface="Arial Nova"/>
              </a:rPr>
              <a:t>HERE Traffic Commercially Collected Data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609063A-7A84-44F7-832A-1922464488E3}"/>
              </a:ext>
            </a:extLst>
          </p:cNvPr>
          <p:cNvSpPr>
            <a:spLocks noChangeAspect="1"/>
          </p:cNvSpPr>
          <p:nvPr/>
        </p:nvSpPr>
        <p:spPr>
          <a:xfrm>
            <a:off x="4874848" y="1250265"/>
            <a:ext cx="2314038" cy="231518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2">
                    <a:lumMod val="10000"/>
                  </a:schemeClr>
                </a:solidFill>
                <a:latin typeface="Arial Nova"/>
              </a:rPr>
              <a:t>ASSETT Manually Collected Data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F385AB1-89C9-4CD6-88B6-F31F2C55FF3E}"/>
              </a:ext>
            </a:extLst>
          </p:cNvPr>
          <p:cNvSpPr>
            <a:spLocks noChangeAspect="1"/>
          </p:cNvSpPr>
          <p:nvPr/>
        </p:nvSpPr>
        <p:spPr>
          <a:xfrm>
            <a:off x="8559932" y="1250266"/>
            <a:ext cx="2314038" cy="2315183"/>
          </a:xfrm>
          <a:prstGeom prst="ellipse">
            <a:avLst/>
          </a:prstGeom>
          <a:solidFill>
            <a:srgbClr val="ABC9AC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bg2">
                    <a:lumMod val="10000"/>
                  </a:schemeClr>
                </a:solidFill>
                <a:latin typeface="Arial Nova"/>
              </a:rPr>
              <a:t>Virginia Department of Transportation (VDOT)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F4B582F-7F1C-4586-8E14-8E27D523CE4F}"/>
              </a:ext>
            </a:extLst>
          </p:cNvPr>
          <p:cNvSpPr/>
          <p:nvPr/>
        </p:nvSpPr>
        <p:spPr>
          <a:xfrm>
            <a:off x="824975" y="3980000"/>
            <a:ext cx="3077766" cy="2526873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0DF3443-F41B-4268-8D88-D7CE2C196C79}"/>
              </a:ext>
            </a:extLst>
          </p:cNvPr>
          <p:cNvCxnSpPr>
            <a:cxnSpLocks/>
            <a:stCxn id="18" idx="4"/>
            <a:endCxn id="28" idx="0"/>
          </p:cNvCxnSpPr>
          <p:nvPr/>
        </p:nvCxnSpPr>
        <p:spPr>
          <a:xfrm>
            <a:off x="2373291" y="3598936"/>
            <a:ext cx="1200" cy="381065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576DC4C2-F464-4187-AB16-36370AF3D8AF}"/>
              </a:ext>
            </a:extLst>
          </p:cNvPr>
          <p:cNvSpPr/>
          <p:nvPr/>
        </p:nvSpPr>
        <p:spPr>
          <a:xfrm>
            <a:off x="835608" y="3980001"/>
            <a:ext cx="3077766" cy="48204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Arial Nova"/>
              </a:rPr>
              <a:t>Provided by Sponsor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C7A833C-E03A-4B50-AB23-7FA2CC5BF2BC}"/>
              </a:ext>
            </a:extLst>
          </p:cNvPr>
          <p:cNvSpPr/>
          <p:nvPr/>
        </p:nvSpPr>
        <p:spPr>
          <a:xfrm>
            <a:off x="4492984" y="3980000"/>
            <a:ext cx="3077766" cy="2526872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6924973-E071-45CD-8D4C-B2A5A28AF84C}"/>
              </a:ext>
            </a:extLst>
          </p:cNvPr>
          <p:cNvSpPr/>
          <p:nvPr/>
        </p:nvSpPr>
        <p:spPr>
          <a:xfrm>
            <a:off x="4492984" y="3980000"/>
            <a:ext cx="3077766" cy="48204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Arial Nova"/>
              </a:rPr>
              <a:t>Provided by Sponsor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1719E3B-EC71-40F5-899A-C40221091474}"/>
              </a:ext>
            </a:extLst>
          </p:cNvPr>
          <p:cNvCxnSpPr>
            <a:cxnSpLocks/>
            <a:stCxn id="21" idx="4"/>
            <a:endCxn id="31" idx="0"/>
          </p:cNvCxnSpPr>
          <p:nvPr/>
        </p:nvCxnSpPr>
        <p:spPr>
          <a:xfrm>
            <a:off x="6031867" y="3565448"/>
            <a:ext cx="0" cy="414552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1CD6DD9A-B605-4503-A6A7-95A1340B2023}"/>
              </a:ext>
            </a:extLst>
          </p:cNvPr>
          <p:cNvSpPr/>
          <p:nvPr/>
        </p:nvSpPr>
        <p:spPr>
          <a:xfrm>
            <a:off x="8173884" y="3980001"/>
            <a:ext cx="3077766" cy="2526872"/>
          </a:xfrm>
          <a:prstGeom prst="rect">
            <a:avLst/>
          </a:prstGeom>
          <a:noFill/>
          <a:ln>
            <a:solidFill>
              <a:srgbClr val="ABC9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A4AB552-AE1C-4DD9-8226-0AB3AA579D9E}"/>
              </a:ext>
            </a:extLst>
          </p:cNvPr>
          <p:cNvSpPr/>
          <p:nvPr/>
        </p:nvSpPr>
        <p:spPr>
          <a:xfrm>
            <a:off x="8173884" y="3980001"/>
            <a:ext cx="3077766" cy="482045"/>
          </a:xfrm>
          <a:prstGeom prst="rect">
            <a:avLst/>
          </a:prstGeom>
          <a:solidFill>
            <a:srgbClr val="ABC9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Arial Nova"/>
              </a:rPr>
              <a:t>Researched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1AD732E-82A2-4DCF-A13C-2486F79690F1}"/>
              </a:ext>
            </a:extLst>
          </p:cNvPr>
          <p:cNvCxnSpPr>
            <a:cxnSpLocks/>
            <a:endCxn id="37" idx="0"/>
          </p:cNvCxnSpPr>
          <p:nvPr/>
        </p:nvCxnSpPr>
        <p:spPr>
          <a:xfrm>
            <a:off x="9712767" y="3565449"/>
            <a:ext cx="0" cy="414552"/>
          </a:xfrm>
          <a:prstGeom prst="line">
            <a:avLst/>
          </a:prstGeom>
          <a:ln>
            <a:solidFill>
              <a:srgbClr val="ABC9AC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86FA0F27-6A01-4F21-A13E-3B28E1358DD4}"/>
              </a:ext>
            </a:extLst>
          </p:cNvPr>
          <p:cNvSpPr txBox="1"/>
          <p:nvPr/>
        </p:nvSpPr>
        <p:spPr>
          <a:xfrm>
            <a:off x="814342" y="4428103"/>
            <a:ext cx="3081929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30" dirty="0">
                <a:latin typeface="Arial Nova Light" panose="020B0304020202020204" pitchFamily="34" charset="0"/>
              </a:rPr>
              <a:t>8,400 Records from July 24</a:t>
            </a:r>
            <a:r>
              <a:rPr lang="en-US" sz="1330" baseline="30000" dirty="0">
                <a:latin typeface="Arial Nova Light" panose="020B0304020202020204" pitchFamily="34" charset="0"/>
              </a:rPr>
              <a:t>th</a:t>
            </a:r>
            <a:r>
              <a:rPr lang="en-US" sz="1330" dirty="0">
                <a:latin typeface="Arial Nova Light" panose="020B0304020202020204" pitchFamily="34" charset="0"/>
              </a:rPr>
              <a:t>,  2019 – 2pm to 4pm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30" dirty="0">
                <a:latin typeface="Arial Nova Light" panose="020B0304020202020204" pitchFamily="34" charset="0"/>
              </a:rPr>
              <a:t>Included Attributes: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330" dirty="0">
                <a:latin typeface="Arial Nova Light" panose="020B0304020202020204" pitchFamily="34" charset="0"/>
              </a:rPr>
              <a:t>Vehicle Location, Flow, Jam Factor, Direction,  Confidence,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30" dirty="0">
                <a:latin typeface="Arial Nova Light" panose="020B0304020202020204" pitchFamily="34" charset="0"/>
              </a:rPr>
              <a:t>Used to Identify Bounding Criteria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30" dirty="0">
                <a:latin typeface="Arial Nova Light" panose="020B0304020202020204" pitchFamily="34" charset="0"/>
              </a:rPr>
              <a:t>How it was collected: Sensor Data, Smartphones, Connected Cars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30D0980-AAAB-4662-8353-E76D1397AB4A}"/>
              </a:ext>
            </a:extLst>
          </p:cNvPr>
          <p:cNvCxnSpPr>
            <a:cxnSpLocks/>
          </p:cNvCxnSpPr>
          <p:nvPr/>
        </p:nvCxnSpPr>
        <p:spPr>
          <a:xfrm>
            <a:off x="10178496" y="715827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CEE8A44-1EE9-4070-98BF-793DDE9FBBB0}"/>
              </a:ext>
            </a:extLst>
          </p:cNvPr>
          <p:cNvCxnSpPr>
            <a:cxnSpLocks/>
          </p:cNvCxnSpPr>
          <p:nvPr/>
        </p:nvCxnSpPr>
        <p:spPr>
          <a:xfrm>
            <a:off x="623454" y="720446"/>
            <a:ext cx="137621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8371A2EA-7C24-4E36-8B33-EC27F3C65300}"/>
              </a:ext>
            </a:extLst>
          </p:cNvPr>
          <p:cNvSpPr txBox="1"/>
          <p:nvPr/>
        </p:nvSpPr>
        <p:spPr>
          <a:xfrm>
            <a:off x="4504009" y="4425101"/>
            <a:ext cx="30482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 Nova Light" panose="020B0304020202020204" pitchFamily="34" charset="0"/>
              </a:rPr>
              <a:t>Intersection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 Nova Light" panose="020B0304020202020204" pitchFamily="34" charset="0"/>
              </a:rPr>
              <a:t>Included Attributes: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 Nova Light" panose="020B0304020202020204" pitchFamily="34" charset="0"/>
              </a:rPr>
              <a:t>Lane Count, Cycle, Signal Timing for each Direction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 Nova Light" panose="020B0304020202020204" pitchFamily="34" charset="0"/>
              </a:rPr>
              <a:t>Data source used for informative purposes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 Nova Light" panose="020B0304020202020204" pitchFamily="34" charset="0"/>
              </a:rPr>
              <a:t>How it was collected: Manual Collection from ASSETT Employees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A86428B-817C-4757-8AC5-8B2BBB04D2A5}"/>
              </a:ext>
            </a:extLst>
          </p:cNvPr>
          <p:cNvSpPr txBox="1"/>
          <p:nvPr/>
        </p:nvSpPr>
        <p:spPr>
          <a:xfrm>
            <a:off x="8191470" y="4426428"/>
            <a:ext cx="30482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 Nova Light" panose="020B0304020202020204" pitchFamily="34" charset="0"/>
              </a:rPr>
              <a:t>Traffic research from VDOT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 Nova Light" panose="020B0304020202020204" pitchFamily="34" charset="0"/>
              </a:rPr>
              <a:t>Commute Time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 Nova Light" panose="020B0304020202020204" pitchFamily="34" charset="0"/>
              </a:rPr>
              <a:t>Population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 Nova Light" panose="020B0304020202020204" pitchFamily="34" charset="0"/>
              </a:rPr>
              <a:t>Family Population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 Nova Light" panose="020B0304020202020204" pitchFamily="34" charset="0"/>
              </a:rPr>
              <a:t>Vehicle Estimates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 Nova Light" panose="020B0304020202020204" pitchFamily="34" charset="0"/>
              </a:rPr>
              <a:t>Used to Identify Bounding Criteria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 Nova Light" panose="020B0304020202020204" pitchFamily="34" charset="0"/>
              </a:rPr>
              <a:t>How it was collected: Surveys and Sensor Data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4E4AA8F-02EF-4516-963C-18B8DC35E069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F8ACB8A0-5B6E-4633-BE03-B6C96F900F33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FE76E58-9C36-4628-AFDE-D7D23EACADD7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97FA0AE7-24A9-47D5-85CC-E70BFEDCE02A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50" b="1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CF0C933D-D0FF-46ED-B846-DDFB0500D7D1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69701C4-03ED-4F8D-9027-A144DC6ACE45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6AF54CFD-4105-4AF5-A65B-BF6513231628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1B261CC-334F-4CEB-A44A-2C355D497D60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13AE609C-4014-44CB-9D68-139FF16DF58B}"/>
              </a:ext>
            </a:extLst>
          </p:cNvPr>
          <p:cNvSpPr txBox="1"/>
          <p:nvPr/>
        </p:nvSpPr>
        <p:spPr>
          <a:xfrm>
            <a:off x="10165080" y="6506873"/>
            <a:ext cx="1879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7 | ASSETT  </a:t>
            </a:r>
          </a:p>
        </p:txBody>
      </p:sp>
    </p:spTree>
    <p:extLst>
      <p:ext uri="{BB962C8B-B14F-4D97-AF65-F5344CB8AC3E}">
        <p14:creationId xmlns:p14="http://schemas.microsoft.com/office/powerpoint/2010/main" val="1497503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phic 14" descr="Traffic light">
            <a:extLst>
              <a:ext uri="{FF2B5EF4-FFF2-40B4-BE49-F238E27FC236}">
                <a16:creationId xmlns:a16="http://schemas.microsoft.com/office/drawing/2014/main" id="{DFB8616E-C339-4A8E-A5A3-BC82535F28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702473" y="6349997"/>
            <a:ext cx="508003" cy="5080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B194206-DE9F-4F3D-8FFA-BF80E52D7FF8}"/>
              </a:ext>
            </a:extLst>
          </p:cNvPr>
          <p:cNvSpPr txBox="1"/>
          <p:nvPr/>
        </p:nvSpPr>
        <p:spPr>
          <a:xfrm>
            <a:off x="7778463" y="2078695"/>
            <a:ext cx="4529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 Nova" panose="020B0504020202020204" pitchFamily="34" charset="0"/>
              </a:rPr>
              <a:t>Identify Surrounding Area for: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F59EAA-0823-4961-A199-78F6AD7EF2F2}"/>
              </a:ext>
            </a:extLst>
          </p:cNvPr>
          <p:cNvSpPr txBox="1"/>
          <p:nvPr/>
        </p:nvSpPr>
        <p:spPr>
          <a:xfrm>
            <a:off x="8057480" y="2449471"/>
            <a:ext cx="2743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 panose="020B0504020202020204" pitchFamily="34" charset="0"/>
              </a:rPr>
              <a:t>Schools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 panose="020B0504020202020204" pitchFamily="34" charset="0"/>
              </a:rPr>
              <a:t>Big Businesses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 panose="020B0504020202020204" pitchFamily="34" charset="0"/>
              </a:rPr>
              <a:t>Neighborhoods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 panose="020B0504020202020204" pitchFamily="34" charset="0"/>
              </a:rPr>
              <a:t>Bus Stops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959140-1B19-49C9-A880-15B3A71E8433}"/>
              </a:ext>
            </a:extLst>
          </p:cNvPr>
          <p:cNvSpPr txBox="1"/>
          <p:nvPr/>
        </p:nvSpPr>
        <p:spPr>
          <a:xfrm>
            <a:off x="7516764" y="1678848"/>
            <a:ext cx="4529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 Nova" panose="020B0504020202020204" pitchFamily="34" charset="0"/>
              </a:rPr>
              <a:t>Map Provided by Sponsor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AF57D8-3E7A-425C-9810-AD8C8B4E869D}"/>
              </a:ext>
            </a:extLst>
          </p:cNvPr>
          <p:cNvSpPr txBox="1"/>
          <p:nvPr/>
        </p:nvSpPr>
        <p:spPr>
          <a:xfrm>
            <a:off x="7764325" y="4163799"/>
            <a:ext cx="4162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 Nova" panose="020B0504020202020204" pitchFamily="34" charset="0"/>
              </a:rPr>
              <a:t>Create Bounding Analysis: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CAE06A-CD4A-434E-B0E6-B050CE069AB3}"/>
              </a:ext>
            </a:extLst>
          </p:cNvPr>
          <p:cNvSpPr txBox="1"/>
          <p:nvPr/>
        </p:nvSpPr>
        <p:spPr>
          <a:xfrm>
            <a:off x="8057480" y="4481375"/>
            <a:ext cx="39892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 panose="020B0504020202020204" pitchFamily="34" charset="0"/>
              </a:rPr>
              <a:t>Understand Volume &amp; Flow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 panose="020B0504020202020204" pitchFamily="34" charset="0"/>
              </a:rPr>
              <a:t>Understand Timing and Routes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Nova" panose="020B0504020202020204" pitchFamily="34" charset="0"/>
              </a:rPr>
              <a:t>Create Foundation for Synthetic Data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EF861F1-CFC1-4950-970B-2E07E236A65E}"/>
              </a:ext>
            </a:extLst>
          </p:cNvPr>
          <p:cNvSpPr txBox="1"/>
          <p:nvPr/>
        </p:nvSpPr>
        <p:spPr>
          <a:xfrm>
            <a:off x="7590998" y="3814325"/>
            <a:ext cx="4529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 Nova" panose="020B0504020202020204" pitchFamily="34" charset="0"/>
              </a:rPr>
              <a:t>HERE Data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56876F-1EB6-44DB-99BA-6450EEFE9558}"/>
              </a:ext>
            </a:extLst>
          </p:cNvPr>
          <p:cNvSpPr txBox="1"/>
          <p:nvPr/>
        </p:nvSpPr>
        <p:spPr>
          <a:xfrm>
            <a:off x="0" y="-55433"/>
            <a:ext cx="12192000" cy="10626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ova Light" panose="020B0304020202020204" pitchFamily="34" charset="0"/>
              </a:rPr>
              <a:t>Data Exploration and Foundation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ova Light" panose="020B0304020202020204" pitchFamily="34" charset="0"/>
              <a:ea typeface="+mj-ea"/>
              <a:cs typeface="+mj-cs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CCF1AD0-97A1-4602-9E38-3CFD8646B253}"/>
              </a:ext>
            </a:extLst>
          </p:cNvPr>
          <p:cNvCxnSpPr>
            <a:cxnSpLocks/>
          </p:cNvCxnSpPr>
          <p:nvPr/>
        </p:nvCxnSpPr>
        <p:spPr>
          <a:xfrm>
            <a:off x="298749" y="618846"/>
            <a:ext cx="112945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005E05D-24C9-46D8-BD9C-788F76EE9F43}"/>
              </a:ext>
            </a:extLst>
          </p:cNvPr>
          <p:cNvGrpSpPr/>
          <p:nvPr/>
        </p:nvGrpSpPr>
        <p:grpSpPr>
          <a:xfrm>
            <a:off x="0" y="6683243"/>
            <a:ext cx="6964676" cy="174067"/>
            <a:chOff x="-198701" y="-1168263"/>
            <a:chExt cx="9463845" cy="334385"/>
          </a:xfrm>
          <a:noFill/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91C4C69-C307-4352-B808-894BBCEF2708}"/>
                </a:ext>
              </a:extLst>
            </p:cNvPr>
            <p:cNvSpPr/>
            <p:nvPr/>
          </p:nvSpPr>
          <p:spPr>
            <a:xfrm>
              <a:off x="-198701" y="-1168263"/>
              <a:ext cx="9463845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dirty="0">
                <a:latin typeface="Arial Nova" panose="020B0604020202020204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D2E5329-E4F0-431C-8EF0-5E2A6DDC0577}"/>
                </a:ext>
              </a:extLst>
            </p:cNvPr>
            <p:cNvSpPr/>
            <p:nvPr/>
          </p:nvSpPr>
          <p:spPr>
            <a:xfrm>
              <a:off x="1367593" y="-1167419"/>
              <a:ext cx="1578807" cy="328749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Problem/Objective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D357C08-2A4D-473B-A547-58FBECBD1F7C}"/>
                </a:ext>
              </a:extLst>
            </p:cNvPr>
            <p:cNvSpPr/>
            <p:nvPr/>
          </p:nvSpPr>
          <p:spPr>
            <a:xfrm>
              <a:off x="2946400" y="-1166390"/>
              <a:ext cx="1578807" cy="3277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50" b="1" dirty="0">
                  <a:solidFill>
                    <a:schemeClr val="tx1"/>
                  </a:solidFill>
                  <a:latin typeface="Arial Nova" panose="020B0604020202020204"/>
                </a:rPr>
                <a:t>Data Source/Process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58BFEE12-2B85-4A19-9806-0155985E556A}"/>
                </a:ext>
              </a:extLst>
            </p:cNvPr>
            <p:cNvSpPr/>
            <p:nvPr/>
          </p:nvSpPr>
          <p:spPr>
            <a:xfrm>
              <a:off x="4525207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Tools/Analytics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E981C468-5D3C-46B1-B098-BABA47C018DF}"/>
                </a:ext>
              </a:extLst>
            </p:cNvPr>
            <p:cNvSpPr/>
            <p:nvPr/>
          </p:nvSpPr>
          <p:spPr>
            <a:xfrm>
              <a:off x="6095999" y="-1168263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Visualization/Risk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5E1EEB58-A2AA-42E4-843E-1B5CDF21F15A}"/>
                </a:ext>
              </a:extLst>
            </p:cNvPr>
            <p:cNvSpPr/>
            <p:nvPr/>
          </p:nvSpPr>
          <p:spPr>
            <a:xfrm>
              <a:off x="7677101" y="-1167418"/>
              <a:ext cx="1578807" cy="333540"/>
            </a:xfrm>
            <a:prstGeom prst="rect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Conclusion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D84D0F5-2DD8-4852-AAEE-51B6787438EC}"/>
                </a:ext>
              </a:extLst>
            </p:cNvPr>
            <p:cNvSpPr/>
            <p:nvPr/>
          </p:nvSpPr>
          <p:spPr>
            <a:xfrm>
              <a:off x="-198701" y="-1163907"/>
              <a:ext cx="1578807" cy="329184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>
                  <a:solidFill>
                    <a:schemeClr val="tx1"/>
                  </a:solidFill>
                  <a:latin typeface="Arial Nova" panose="020B0604020202020204"/>
                </a:rPr>
                <a:t>Introduction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CFF4EEC3-7ABD-4915-9FFB-94FAB637B3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502" y="1762417"/>
            <a:ext cx="7110754" cy="3333166"/>
          </a:xfrm>
          <a:prstGeom prst="rect">
            <a:avLst/>
          </a:pr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9545252-5417-4A52-9B9C-838467A592C6}"/>
              </a:ext>
            </a:extLst>
          </p:cNvPr>
          <p:cNvCxnSpPr>
            <a:cxnSpLocks/>
          </p:cNvCxnSpPr>
          <p:nvPr/>
        </p:nvCxnSpPr>
        <p:spPr>
          <a:xfrm>
            <a:off x="10796966" y="614490"/>
            <a:ext cx="112945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D7287F2-4A28-4156-A7D2-7397AD5A88F5}"/>
              </a:ext>
            </a:extLst>
          </p:cNvPr>
          <p:cNvSpPr txBox="1"/>
          <p:nvPr/>
        </p:nvSpPr>
        <p:spPr>
          <a:xfrm>
            <a:off x="10152380" y="6506873"/>
            <a:ext cx="1879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99B6BD"/>
                </a:solidFill>
                <a:latin typeface="Arial Nova Light" panose="020B0304020202020204" pitchFamily="34" charset="0"/>
              </a:rPr>
              <a:t>PG. 8 | ASSETT  </a:t>
            </a:r>
          </a:p>
        </p:txBody>
      </p:sp>
    </p:spTree>
    <p:extLst>
      <p:ext uri="{BB962C8B-B14F-4D97-AF65-F5344CB8AC3E}">
        <p14:creationId xmlns:p14="http://schemas.microsoft.com/office/powerpoint/2010/main" val="2402052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1465</TotalTime>
  <Words>2355</Words>
  <Application>Microsoft Macintosh PowerPoint</Application>
  <PresentationFormat>Widescreen</PresentationFormat>
  <Paragraphs>466</Paragraphs>
  <Slides>29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Arial Nova</vt:lpstr>
      <vt:lpstr>Arial Nova Light</vt:lpstr>
      <vt:lpstr>Calibri</vt:lpstr>
      <vt:lpstr>Calibri Light</vt:lpstr>
      <vt:lpstr>Office Theme</vt:lpstr>
      <vt:lpstr>ASSETT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ASSETT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ASSETT</dc:title>
  <dc:creator>Goutham Chalamala</dc:creator>
  <cp:lastModifiedBy>F Brett Berlin</cp:lastModifiedBy>
  <cp:revision>277</cp:revision>
  <dcterms:created xsi:type="dcterms:W3CDTF">2019-10-29T22:08:13Z</dcterms:created>
  <dcterms:modified xsi:type="dcterms:W3CDTF">2020-01-20T00:01:47Z</dcterms:modified>
</cp:coreProperties>
</file>